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Lst>
  <p:notesMasterIdLst>
    <p:notesMasterId r:id="rId41"/>
  </p:notesMasterIdLst>
  <p:handoutMasterIdLst>
    <p:handoutMasterId r:id="rId42"/>
  </p:handoutMasterIdLst>
  <p:sldIdLst>
    <p:sldId id="256" r:id="rId2"/>
    <p:sldId id="259" r:id="rId3"/>
    <p:sldId id="257" r:id="rId4"/>
    <p:sldId id="258" r:id="rId5"/>
    <p:sldId id="260" r:id="rId6"/>
    <p:sldId id="261" r:id="rId7"/>
    <p:sldId id="282" r:id="rId8"/>
    <p:sldId id="263" r:id="rId9"/>
    <p:sldId id="267" r:id="rId10"/>
    <p:sldId id="265" r:id="rId11"/>
    <p:sldId id="266" r:id="rId12"/>
    <p:sldId id="268" r:id="rId13"/>
    <p:sldId id="269" r:id="rId14"/>
    <p:sldId id="272" r:id="rId15"/>
    <p:sldId id="273" r:id="rId16"/>
    <p:sldId id="274" r:id="rId17"/>
    <p:sldId id="271" r:id="rId18"/>
    <p:sldId id="294" r:id="rId19"/>
    <p:sldId id="276" r:id="rId20"/>
    <p:sldId id="277" r:id="rId21"/>
    <p:sldId id="278" r:id="rId22"/>
    <p:sldId id="279" r:id="rId23"/>
    <p:sldId id="280" r:id="rId24"/>
    <p:sldId id="281" r:id="rId25"/>
    <p:sldId id="275" r:id="rId26"/>
    <p:sldId id="283" r:id="rId27"/>
    <p:sldId id="295" r:id="rId28"/>
    <p:sldId id="296" r:id="rId29"/>
    <p:sldId id="297" r:id="rId30"/>
    <p:sldId id="285" r:id="rId31"/>
    <p:sldId id="284" r:id="rId32"/>
    <p:sldId id="287" r:id="rId33"/>
    <p:sldId id="286" r:id="rId34"/>
    <p:sldId id="288" r:id="rId35"/>
    <p:sldId id="289" r:id="rId36"/>
    <p:sldId id="290" r:id="rId37"/>
    <p:sldId id="291" r:id="rId38"/>
    <p:sldId id="292" r:id="rId39"/>
    <p:sldId id="293" r:id="rId40"/>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Times New Roman" pitchFamily="18" charset="0"/>
        <a:ea typeface="+mn-ea"/>
        <a:cs typeface="Arial" charset="0"/>
      </a:defRPr>
    </a:lvl1pPr>
    <a:lvl2pPr marL="457200" algn="l" rtl="0" fontAlgn="base">
      <a:spcBef>
        <a:spcPct val="0"/>
      </a:spcBef>
      <a:spcAft>
        <a:spcPct val="0"/>
      </a:spcAft>
      <a:defRPr kern="1200">
        <a:solidFill>
          <a:schemeClr val="tx1"/>
        </a:solidFill>
        <a:latin typeface="Times New Roman" pitchFamily="18" charset="0"/>
        <a:ea typeface="+mn-ea"/>
        <a:cs typeface="Arial" charset="0"/>
      </a:defRPr>
    </a:lvl2pPr>
    <a:lvl3pPr marL="914400" algn="l" rtl="0" fontAlgn="base">
      <a:spcBef>
        <a:spcPct val="0"/>
      </a:spcBef>
      <a:spcAft>
        <a:spcPct val="0"/>
      </a:spcAft>
      <a:defRPr kern="1200">
        <a:solidFill>
          <a:schemeClr val="tx1"/>
        </a:solidFill>
        <a:latin typeface="Times New Roman" pitchFamily="18" charset="0"/>
        <a:ea typeface="+mn-ea"/>
        <a:cs typeface="Arial" charset="0"/>
      </a:defRPr>
    </a:lvl3pPr>
    <a:lvl4pPr marL="1371600" algn="l" rtl="0" fontAlgn="base">
      <a:spcBef>
        <a:spcPct val="0"/>
      </a:spcBef>
      <a:spcAft>
        <a:spcPct val="0"/>
      </a:spcAft>
      <a:defRPr kern="1200">
        <a:solidFill>
          <a:schemeClr val="tx1"/>
        </a:solidFill>
        <a:latin typeface="Times New Roman" pitchFamily="18" charset="0"/>
        <a:ea typeface="+mn-ea"/>
        <a:cs typeface="Arial" charset="0"/>
      </a:defRPr>
    </a:lvl4pPr>
    <a:lvl5pPr marL="1828800" algn="l" rtl="0" fontAlgn="base">
      <a:spcBef>
        <a:spcPct val="0"/>
      </a:spcBef>
      <a:spcAft>
        <a:spcPct val="0"/>
      </a:spcAft>
      <a:defRPr kern="1200">
        <a:solidFill>
          <a:schemeClr val="tx1"/>
        </a:solidFill>
        <a:latin typeface="Times New Roman" pitchFamily="18" charset="0"/>
        <a:ea typeface="+mn-ea"/>
        <a:cs typeface="Arial" charset="0"/>
      </a:defRPr>
    </a:lvl5pPr>
    <a:lvl6pPr marL="2286000" algn="l" defTabSz="914400" rtl="0" eaLnBrk="1" latinLnBrk="0" hangingPunct="1">
      <a:defRPr kern="1200">
        <a:solidFill>
          <a:schemeClr val="tx1"/>
        </a:solidFill>
        <a:latin typeface="Times New Roman" pitchFamily="18" charset="0"/>
        <a:ea typeface="+mn-ea"/>
        <a:cs typeface="Arial" charset="0"/>
      </a:defRPr>
    </a:lvl6pPr>
    <a:lvl7pPr marL="2743200" algn="l" defTabSz="914400" rtl="0" eaLnBrk="1" latinLnBrk="0" hangingPunct="1">
      <a:defRPr kern="1200">
        <a:solidFill>
          <a:schemeClr val="tx1"/>
        </a:solidFill>
        <a:latin typeface="Times New Roman" pitchFamily="18" charset="0"/>
        <a:ea typeface="+mn-ea"/>
        <a:cs typeface="Arial" charset="0"/>
      </a:defRPr>
    </a:lvl7pPr>
    <a:lvl8pPr marL="3200400" algn="l" defTabSz="914400" rtl="0" eaLnBrk="1" latinLnBrk="0" hangingPunct="1">
      <a:defRPr kern="1200">
        <a:solidFill>
          <a:schemeClr val="tx1"/>
        </a:solidFill>
        <a:latin typeface="Times New Roman" pitchFamily="18" charset="0"/>
        <a:ea typeface="+mn-ea"/>
        <a:cs typeface="Arial" charset="0"/>
      </a:defRPr>
    </a:lvl8pPr>
    <a:lvl9pPr marL="3657600" algn="l" defTabSz="914400" rtl="0" eaLnBrk="1" latinLnBrk="0" hangingPunct="1">
      <a:defRPr kern="1200">
        <a:solidFill>
          <a:schemeClr val="tx1"/>
        </a:solidFill>
        <a:latin typeface="Times New Roman" pitchFamily="18"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01" autoAdjust="0"/>
  </p:normalViewPr>
  <p:slideViewPr>
    <p:cSldViewPr>
      <p:cViewPr>
        <p:scale>
          <a:sx n="100" d="100"/>
          <a:sy n="100" d="100"/>
        </p:scale>
        <p:origin x="-300" y="-150"/>
      </p:cViewPr>
      <p:guideLst>
        <p:guide orient="horz" pos="2160"/>
        <p:guide pos="2880"/>
      </p:guideLst>
    </p:cSldViewPr>
  </p:slideViewPr>
  <p:outlineViewPr>
    <p:cViewPr>
      <p:scale>
        <a:sx n="33" d="100"/>
        <a:sy n="33" d="100"/>
      </p:scale>
      <p:origin x="0" y="2415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81" d="100"/>
          <a:sy n="81" d="100"/>
        </p:scale>
        <p:origin x="-1998" y="-6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E56EA548-C685-453F-94AC-3FCD7A00B60C}" type="datetimeFigureOut">
              <a:rPr lang="en-US" smtClean="0"/>
              <a:pPr/>
              <a:t>06/23/2017</a:t>
            </a:fld>
            <a:endParaRPr lang="en-US"/>
          </a:p>
        </p:txBody>
      </p:sp>
      <p:sp>
        <p:nvSpPr>
          <p:cNvPr id="4" name="Footer Placeholder 3"/>
          <p:cNvSpPr>
            <a:spLocks noGrp="1"/>
          </p:cNvSpPr>
          <p:nvPr>
            <p:ph type="ftr" sz="quarter" idx="2"/>
          </p:nvPr>
        </p:nvSpPr>
        <p:spPr>
          <a:xfrm>
            <a:off x="1"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EEB1C2FE-5E9A-45DF-9F2F-08D486DBF8C4}" type="slidenum">
              <a:rPr lang="en-US" smtClean="0"/>
              <a:pPr/>
              <a:t>‹#›</a:t>
            </a:fld>
            <a:endParaRPr lang="en-US"/>
          </a:p>
        </p:txBody>
      </p:sp>
    </p:spTree>
    <p:extLst>
      <p:ext uri="{BB962C8B-B14F-4D97-AF65-F5344CB8AC3E}">
        <p14:creationId xmlns:p14="http://schemas.microsoft.com/office/powerpoint/2010/main" val="1479688250"/>
      </p:ext>
    </p:extLst>
  </p:cSld>
  <p:clrMap bg1="dk1" tx1="lt1" bg2="dk2" tx2="lt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r>
              <a:rPr lang="en-US" dirty="0" smtClean="0"/>
              <a:t>Butler County Board of Elections</a:t>
            </a:r>
            <a:endParaRPr lang="en-US" dirty="0"/>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4487C978-932A-4AD1-BC2D-06ED713AC5B4}" type="datetimeFigureOut">
              <a:rPr lang="en-US" smtClean="0"/>
              <a:pPr/>
              <a:t>06/23/2017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347210"/>
          </a:xfrm>
          <a:prstGeom prst="rect">
            <a:avLst/>
          </a:prstGeom>
        </p:spPr>
        <p:txBody>
          <a:bodyPr vert="horz" lIns="93177" tIns="46589" rIns="93177" bIns="46589" rtlCol="0"/>
          <a:lstStyle/>
          <a:p>
            <a:pPr lvl="0"/>
            <a:r>
              <a:rPr lang="en-US" dirty="0" smtClean="0"/>
              <a:t>NOTES:</a:t>
            </a:r>
          </a:p>
          <a:p>
            <a:pPr lvl="0"/>
            <a:endParaRPr lang="en-US" dirty="0" smtClean="0"/>
          </a:p>
          <a:p>
            <a:pPr lvl="0"/>
            <a:r>
              <a:rPr lang="en-US" u="sng" dirty="0" smtClean="0"/>
              <a:t>					               </a:t>
            </a:r>
          </a:p>
          <a:p>
            <a:pPr lvl="0"/>
            <a:endParaRPr lang="en-US" u="sng" dirty="0" smtClean="0"/>
          </a:p>
          <a:p>
            <a:pPr lvl="0"/>
            <a:r>
              <a:rPr lang="en-US" u="sng" dirty="0" smtClean="0"/>
              <a:t>					</a:t>
            </a:r>
          </a:p>
          <a:p>
            <a:pPr lvl="0"/>
            <a:endParaRPr lang="en-US" u="sng" dirty="0" smtClean="0"/>
          </a:p>
          <a:p>
            <a:pPr lvl="0"/>
            <a:r>
              <a:rPr lang="en-US" u="sng" dirty="0" smtClean="0"/>
              <a:t>					</a:t>
            </a:r>
          </a:p>
          <a:p>
            <a:pPr lvl="0"/>
            <a:endParaRPr lang="en-US" u="sng" dirty="0" smtClean="0"/>
          </a:p>
          <a:p>
            <a:pPr lvl="0"/>
            <a:r>
              <a:rPr lang="en-US" u="sng" dirty="0" smtClean="0"/>
              <a:t>					</a:t>
            </a:r>
          </a:p>
          <a:p>
            <a:pPr lvl="0"/>
            <a:endParaRPr lang="en-US" u="sng" dirty="0" smtClean="0"/>
          </a:p>
          <a:p>
            <a:pPr lvl="0"/>
            <a:r>
              <a:rPr lang="en-US" u="sng" dirty="0" smtClean="0"/>
              <a:t>					</a:t>
            </a:r>
          </a:p>
          <a:p>
            <a:pPr lvl="0"/>
            <a:endParaRPr lang="en-US" u="sng" dirty="0" smtClean="0"/>
          </a:p>
          <a:p>
            <a:pPr lvl="0"/>
            <a:r>
              <a:rPr lang="en-US" u="sng" dirty="0" smtClean="0"/>
              <a:t>					</a:t>
            </a:r>
          </a:p>
          <a:p>
            <a:pPr lvl="0"/>
            <a:endParaRPr lang="en-US" u="sng" dirty="0" smtClean="0"/>
          </a:p>
          <a:p>
            <a:pPr lvl="0"/>
            <a:r>
              <a:rPr lang="en-US" u="sng" dirty="0" smtClean="0"/>
              <a:t>					</a:t>
            </a:r>
          </a:p>
          <a:p>
            <a:pPr lvl="0"/>
            <a:endParaRPr lang="en-US" u="sng" dirty="0" smtClean="0"/>
          </a:p>
          <a:p>
            <a:pPr lvl="0"/>
            <a:r>
              <a:rPr lang="en-US" u="sng" dirty="0" smtClean="0"/>
              <a:t>					</a:t>
            </a:r>
          </a:p>
          <a:p>
            <a:pPr lvl="0"/>
            <a:endParaRPr lang="en-US" u="sng" dirty="0" smtClean="0"/>
          </a:p>
          <a:p>
            <a:pPr lvl="0"/>
            <a:r>
              <a:rPr lang="en-US" u="sng" dirty="0" smtClean="0"/>
              <a:t>					</a:t>
            </a:r>
          </a:p>
          <a:p>
            <a:pPr lvl="0"/>
            <a:endParaRPr lang="en-US" u="sng" dirty="0" smtClean="0"/>
          </a:p>
          <a:p>
            <a:pPr lvl="0"/>
            <a:r>
              <a:rPr lang="en-US" u="sng" dirty="0" smtClean="0"/>
              <a:t>					</a:t>
            </a:r>
          </a:p>
          <a:p>
            <a:pPr lvl="0"/>
            <a:endParaRPr lang="en-US" u="sng" dirty="0" smtClean="0"/>
          </a:p>
          <a:p>
            <a:pPr lvl="0"/>
            <a:r>
              <a:rPr lang="en-US" u="sng" dirty="0" smtClean="0"/>
              <a:t>					</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r>
              <a:rPr lang="en-US" dirty="0" smtClean="0"/>
              <a:t>March 15, 2017 Presentation</a:t>
            </a:r>
            <a:endParaRPr lang="en-US" dirty="0"/>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r>
              <a:rPr lang="en-US" dirty="0" smtClean="0"/>
              <a:t> Page </a:t>
            </a:r>
            <a:fld id="{BEC2D42A-F7AE-4E4F-A275-880DEE082D0D}" type="slidenum">
              <a:rPr lang="en-US" smtClean="0"/>
              <a:pPr/>
              <a:t>‹#›</a:t>
            </a:fld>
            <a:endParaRPr lang="en-US" dirty="0"/>
          </a:p>
        </p:txBody>
      </p:sp>
    </p:spTree>
    <p:extLst>
      <p:ext uri="{BB962C8B-B14F-4D97-AF65-F5344CB8AC3E}">
        <p14:creationId xmlns:p14="http://schemas.microsoft.com/office/powerpoint/2010/main" val="160693935"/>
      </p:ext>
    </p:extLst>
  </p:cSld>
  <p:clrMap bg1="lt1" tx1="dk1" bg2="lt2" tx2="dk2" accent1="accent1" accent2="accent2" accent3="accent3" accent4="accent4" accent5="accent5" accent6="accent6" hlink="hlink" folHlink="folHlink"/>
  <p:notesStyle>
    <a:lvl1pPr marL="0" algn="l" defTabSz="914400" rtl="0" eaLnBrk="1" latinLnBrk="0" hangingPunct="1">
      <a:defRPr sz="1200" b="1" u="none" kern="1200" baseline="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a:t>
            </a:fld>
            <a:endParaRPr lang="en-US"/>
          </a:p>
        </p:txBody>
      </p:sp>
    </p:spTree>
    <p:extLst>
      <p:ext uri="{BB962C8B-B14F-4D97-AF65-F5344CB8AC3E}">
        <p14:creationId xmlns:p14="http://schemas.microsoft.com/office/powerpoint/2010/main" val="25198457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10</a:t>
            </a:fld>
            <a:endParaRPr lang="en-US"/>
          </a:p>
        </p:txBody>
      </p:sp>
    </p:spTree>
    <p:extLst>
      <p:ext uri="{BB962C8B-B14F-4D97-AF65-F5344CB8AC3E}">
        <p14:creationId xmlns:p14="http://schemas.microsoft.com/office/powerpoint/2010/main" val="41802474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11</a:t>
            </a:fld>
            <a:endParaRPr lang="en-US"/>
          </a:p>
        </p:txBody>
      </p:sp>
    </p:spTree>
    <p:extLst>
      <p:ext uri="{BB962C8B-B14F-4D97-AF65-F5344CB8AC3E}">
        <p14:creationId xmlns:p14="http://schemas.microsoft.com/office/powerpoint/2010/main" val="19207968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12</a:t>
            </a:fld>
            <a:endParaRPr lang="en-US"/>
          </a:p>
        </p:txBody>
      </p:sp>
    </p:spTree>
    <p:extLst>
      <p:ext uri="{BB962C8B-B14F-4D97-AF65-F5344CB8AC3E}">
        <p14:creationId xmlns:p14="http://schemas.microsoft.com/office/powerpoint/2010/main" val="8405064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13</a:t>
            </a:fld>
            <a:endParaRPr lang="en-US"/>
          </a:p>
        </p:txBody>
      </p:sp>
    </p:spTree>
    <p:extLst>
      <p:ext uri="{BB962C8B-B14F-4D97-AF65-F5344CB8AC3E}">
        <p14:creationId xmlns:p14="http://schemas.microsoft.com/office/powerpoint/2010/main" val="432154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14</a:t>
            </a:fld>
            <a:endParaRPr lang="en-US"/>
          </a:p>
        </p:txBody>
      </p:sp>
    </p:spTree>
    <p:extLst>
      <p:ext uri="{BB962C8B-B14F-4D97-AF65-F5344CB8AC3E}">
        <p14:creationId xmlns:p14="http://schemas.microsoft.com/office/powerpoint/2010/main" val="2216974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15</a:t>
            </a:fld>
            <a:endParaRPr lang="en-US"/>
          </a:p>
        </p:txBody>
      </p:sp>
    </p:spTree>
    <p:extLst>
      <p:ext uri="{BB962C8B-B14F-4D97-AF65-F5344CB8AC3E}">
        <p14:creationId xmlns:p14="http://schemas.microsoft.com/office/powerpoint/2010/main" val="2164962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16</a:t>
            </a:fld>
            <a:endParaRPr lang="en-US"/>
          </a:p>
        </p:txBody>
      </p:sp>
    </p:spTree>
    <p:extLst>
      <p:ext uri="{BB962C8B-B14F-4D97-AF65-F5344CB8AC3E}">
        <p14:creationId xmlns:p14="http://schemas.microsoft.com/office/powerpoint/2010/main" val="43294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17</a:t>
            </a:fld>
            <a:endParaRPr lang="en-US"/>
          </a:p>
        </p:txBody>
      </p:sp>
    </p:spTree>
    <p:extLst>
      <p:ext uri="{BB962C8B-B14F-4D97-AF65-F5344CB8AC3E}">
        <p14:creationId xmlns:p14="http://schemas.microsoft.com/office/powerpoint/2010/main" val="131014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18</a:t>
            </a:fld>
            <a:endParaRPr lang="en-US"/>
          </a:p>
        </p:txBody>
      </p:sp>
    </p:spTree>
    <p:extLst>
      <p:ext uri="{BB962C8B-B14F-4D97-AF65-F5344CB8AC3E}">
        <p14:creationId xmlns:p14="http://schemas.microsoft.com/office/powerpoint/2010/main" val="27150544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19</a:t>
            </a:fld>
            <a:endParaRPr lang="en-US"/>
          </a:p>
        </p:txBody>
      </p:sp>
    </p:spTree>
    <p:extLst>
      <p:ext uri="{BB962C8B-B14F-4D97-AF65-F5344CB8AC3E}">
        <p14:creationId xmlns:p14="http://schemas.microsoft.com/office/powerpoint/2010/main" val="10468965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2</a:t>
            </a:fld>
            <a:endParaRPr lang="en-US"/>
          </a:p>
        </p:txBody>
      </p:sp>
    </p:spTree>
    <p:extLst>
      <p:ext uri="{BB962C8B-B14F-4D97-AF65-F5344CB8AC3E}">
        <p14:creationId xmlns:p14="http://schemas.microsoft.com/office/powerpoint/2010/main" val="17659844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20</a:t>
            </a:fld>
            <a:endParaRPr lang="en-US"/>
          </a:p>
        </p:txBody>
      </p:sp>
    </p:spTree>
    <p:extLst>
      <p:ext uri="{BB962C8B-B14F-4D97-AF65-F5344CB8AC3E}">
        <p14:creationId xmlns:p14="http://schemas.microsoft.com/office/powerpoint/2010/main" val="35741391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21</a:t>
            </a:fld>
            <a:endParaRPr lang="en-US"/>
          </a:p>
        </p:txBody>
      </p:sp>
    </p:spTree>
    <p:extLst>
      <p:ext uri="{BB962C8B-B14F-4D97-AF65-F5344CB8AC3E}">
        <p14:creationId xmlns:p14="http://schemas.microsoft.com/office/powerpoint/2010/main" val="7351265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22</a:t>
            </a:fld>
            <a:endParaRPr lang="en-US"/>
          </a:p>
        </p:txBody>
      </p:sp>
    </p:spTree>
    <p:extLst>
      <p:ext uri="{BB962C8B-B14F-4D97-AF65-F5344CB8AC3E}">
        <p14:creationId xmlns:p14="http://schemas.microsoft.com/office/powerpoint/2010/main" val="166948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23</a:t>
            </a:fld>
            <a:endParaRPr lang="en-US"/>
          </a:p>
        </p:txBody>
      </p:sp>
    </p:spTree>
    <p:extLst>
      <p:ext uri="{BB962C8B-B14F-4D97-AF65-F5344CB8AC3E}">
        <p14:creationId xmlns:p14="http://schemas.microsoft.com/office/powerpoint/2010/main" val="3687985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24</a:t>
            </a:fld>
            <a:endParaRPr lang="en-US"/>
          </a:p>
        </p:txBody>
      </p:sp>
    </p:spTree>
    <p:extLst>
      <p:ext uri="{BB962C8B-B14F-4D97-AF65-F5344CB8AC3E}">
        <p14:creationId xmlns:p14="http://schemas.microsoft.com/office/powerpoint/2010/main" val="4010499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25</a:t>
            </a:fld>
            <a:endParaRPr lang="en-US"/>
          </a:p>
        </p:txBody>
      </p:sp>
    </p:spTree>
    <p:extLst>
      <p:ext uri="{BB962C8B-B14F-4D97-AF65-F5344CB8AC3E}">
        <p14:creationId xmlns:p14="http://schemas.microsoft.com/office/powerpoint/2010/main" val="3426633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26</a:t>
            </a:fld>
            <a:endParaRPr lang="en-US"/>
          </a:p>
        </p:txBody>
      </p:sp>
    </p:spTree>
    <p:extLst>
      <p:ext uri="{BB962C8B-B14F-4D97-AF65-F5344CB8AC3E}">
        <p14:creationId xmlns:p14="http://schemas.microsoft.com/office/powerpoint/2010/main" val="11667783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30</a:t>
            </a:fld>
            <a:endParaRPr lang="en-US"/>
          </a:p>
        </p:txBody>
      </p:sp>
    </p:spTree>
    <p:extLst>
      <p:ext uri="{BB962C8B-B14F-4D97-AF65-F5344CB8AC3E}">
        <p14:creationId xmlns:p14="http://schemas.microsoft.com/office/powerpoint/2010/main" val="5368884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31</a:t>
            </a:fld>
            <a:endParaRPr lang="en-US"/>
          </a:p>
        </p:txBody>
      </p:sp>
    </p:spTree>
    <p:extLst>
      <p:ext uri="{BB962C8B-B14F-4D97-AF65-F5344CB8AC3E}">
        <p14:creationId xmlns:p14="http://schemas.microsoft.com/office/powerpoint/2010/main" val="93286997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32</a:t>
            </a:fld>
            <a:endParaRPr lang="en-US"/>
          </a:p>
        </p:txBody>
      </p:sp>
    </p:spTree>
    <p:extLst>
      <p:ext uri="{BB962C8B-B14F-4D97-AF65-F5344CB8AC3E}">
        <p14:creationId xmlns:p14="http://schemas.microsoft.com/office/powerpoint/2010/main" val="1885284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p:txBody>
      </p:sp>
      <p:sp>
        <p:nvSpPr>
          <p:cNvPr id="4" name="Slide Number Placeholder 3"/>
          <p:cNvSpPr>
            <a:spLocks noGrp="1"/>
          </p:cNvSpPr>
          <p:nvPr>
            <p:ph type="sldNum" sz="quarter" idx="10"/>
          </p:nvPr>
        </p:nvSpPr>
        <p:spPr/>
        <p:txBody>
          <a:bodyPr/>
          <a:lstStyle/>
          <a:p>
            <a:fld id="{BEC2D42A-F7AE-4E4F-A275-880DEE082D0D}" type="slidenum">
              <a:rPr lang="en-US" smtClean="0"/>
              <a:pPr/>
              <a:t>3</a:t>
            </a:fld>
            <a:endParaRPr lang="en-US"/>
          </a:p>
        </p:txBody>
      </p:sp>
    </p:spTree>
    <p:extLst>
      <p:ext uri="{BB962C8B-B14F-4D97-AF65-F5344CB8AC3E}">
        <p14:creationId xmlns:p14="http://schemas.microsoft.com/office/powerpoint/2010/main" val="18153912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33</a:t>
            </a:fld>
            <a:endParaRPr lang="en-US"/>
          </a:p>
        </p:txBody>
      </p:sp>
    </p:spTree>
    <p:extLst>
      <p:ext uri="{BB962C8B-B14F-4D97-AF65-F5344CB8AC3E}">
        <p14:creationId xmlns:p14="http://schemas.microsoft.com/office/powerpoint/2010/main" val="2617006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latin typeface="+mj-lt"/>
              </a:rPr>
              <a:t>NOTES</a:t>
            </a:r>
          </a:p>
          <a:p>
            <a:endParaRPr lang="en-US" dirty="0">
              <a:latin typeface="+mj-lt"/>
            </a:endParaRPr>
          </a:p>
          <a:p>
            <a:r>
              <a:rPr lang="en-US" u="sng" dirty="0" smtClean="0">
                <a:latin typeface="+mj-lt"/>
              </a:rPr>
              <a:t>					</a:t>
            </a:r>
          </a:p>
          <a:p>
            <a:endParaRPr lang="en-US" u="sng" dirty="0">
              <a:latin typeface="+mj-lt"/>
            </a:endParaRPr>
          </a:p>
          <a:p>
            <a:r>
              <a:rPr lang="en-US" u="sng" dirty="0" smtClean="0">
                <a:latin typeface="+mj-lt"/>
              </a:rPr>
              <a:t>					</a:t>
            </a:r>
          </a:p>
          <a:p>
            <a:endParaRPr lang="en-US" u="sng" dirty="0">
              <a:latin typeface="+mj-lt"/>
            </a:endParaRPr>
          </a:p>
          <a:p>
            <a:r>
              <a:rPr lang="en-US" u="sng" dirty="0" smtClean="0">
                <a:latin typeface="+mj-lt"/>
              </a:rPr>
              <a:t>					</a:t>
            </a:r>
          </a:p>
          <a:p>
            <a:endParaRPr lang="en-US" u="sng" dirty="0">
              <a:latin typeface="+mj-lt"/>
            </a:endParaRPr>
          </a:p>
          <a:p>
            <a:r>
              <a:rPr lang="en-US" u="sng" dirty="0" smtClean="0">
                <a:latin typeface="+mj-lt"/>
              </a:rPr>
              <a:t>					</a:t>
            </a:r>
          </a:p>
          <a:p>
            <a:endParaRPr lang="en-US" u="sng" dirty="0">
              <a:latin typeface="+mj-lt"/>
            </a:endParaRPr>
          </a:p>
          <a:p>
            <a:r>
              <a:rPr lang="en-US" u="sng" dirty="0" smtClean="0">
                <a:latin typeface="+mj-lt"/>
              </a:rPr>
              <a:t>					</a:t>
            </a:r>
          </a:p>
          <a:p>
            <a:endParaRPr lang="en-US" u="sng" dirty="0">
              <a:latin typeface="+mj-lt"/>
            </a:endParaRPr>
          </a:p>
          <a:p>
            <a:r>
              <a:rPr lang="en-US" u="sng" dirty="0" smtClean="0">
                <a:latin typeface="+mj-lt"/>
              </a:rPr>
              <a:t>					</a:t>
            </a:r>
          </a:p>
          <a:p>
            <a:endParaRPr lang="en-US" u="sng" dirty="0">
              <a:latin typeface="+mj-lt"/>
            </a:endParaRPr>
          </a:p>
          <a:p>
            <a:r>
              <a:rPr lang="en-US" u="sng" dirty="0" smtClean="0">
                <a:latin typeface="+mj-lt"/>
              </a:rPr>
              <a:t>					</a:t>
            </a:r>
          </a:p>
          <a:p>
            <a:endParaRPr lang="en-US" u="sng" dirty="0">
              <a:latin typeface="+mj-lt"/>
            </a:endParaRPr>
          </a:p>
          <a:p>
            <a:r>
              <a:rPr lang="en-US" u="sng" dirty="0" smtClean="0">
                <a:latin typeface="+mj-lt"/>
              </a:rPr>
              <a:t>					</a:t>
            </a:r>
          </a:p>
          <a:p>
            <a:endParaRPr lang="en-US" u="sng" dirty="0">
              <a:latin typeface="+mj-lt"/>
            </a:endParaRPr>
          </a:p>
          <a:p>
            <a:r>
              <a:rPr lang="en-US" u="sng" dirty="0" smtClean="0">
                <a:latin typeface="+mj-lt"/>
              </a:rPr>
              <a:t>					</a:t>
            </a:r>
          </a:p>
          <a:p>
            <a:endParaRPr lang="en-US" u="sng" dirty="0">
              <a:latin typeface="+mj-lt"/>
            </a:endParaRPr>
          </a:p>
          <a:p>
            <a:r>
              <a:rPr lang="en-US" u="sng" dirty="0" smtClean="0">
                <a:latin typeface="+mj-lt"/>
              </a:rPr>
              <a:t>					</a:t>
            </a:r>
          </a:p>
          <a:p>
            <a:endParaRPr lang="en-US" u="sng" dirty="0">
              <a:latin typeface="+mj-lt"/>
            </a:endParaRPr>
          </a:p>
          <a:p>
            <a:r>
              <a:rPr lang="en-US" u="sng" dirty="0" smtClean="0">
                <a:latin typeface="+mj-lt"/>
              </a:rPr>
              <a:t>					</a:t>
            </a:r>
            <a:endParaRPr lang="en-US" u="sng"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34</a:t>
            </a:fld>
            <a:endParaRPr lang="en-US"/>
          </a:p>
        </p:txBody>
      </p:sp>
    </p:spTree>
    <p:extLst>
      <p:ext uri="{BB962C8B-B14F-4D97-AF65-F5344CB8AC3E}">
        <p14:creationId xmlns:p14="http://schemas.microsoft.com/office/powerpoint/2010/main" val="378432773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35</a:t>
            </a:fld>
            <a:endParaRPr lang="en-US"/>
          </a:p>
        </p:txBody>
      </p:sp>
    </p:spTree>
    <p:extLst>
      <p:ext uri="{BB962C8B-B14F-4D97-AF65-F5344CB8AC3E}">
        <p14:creationId xmlns:p14="http://schemas.microsoft.com/office/powerpoint/2010/main" val="5905605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36</a:t>
            </a:fld>
            <a:endParaRPr lang="en-US"/>
          </a:p>
        </p:txBody>
      </p:sp>
    </p:spTree>
    <p:extLst>
      <p:ext uri="{BB962C8B-B14F-4D97-AF65-F5344CB8AC3E}">
        <p14:creationId xmlns:p14="http://schemas.microsoft.com/office/powerpoint/2010/main" val="10047760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EC2D42A-F7AE-4E4F-A275-880DEE082D0D}" type="slidenum">
              <a:rPr lang="en-US" smtClean="0"/>
              <a:pPr/>
              <a:t>37</a:t>
            </a:fld>
            <a:endParaRPr lang="en-US"/>
          </a:p>
        </p:txBody>
      </p:sp>
    </p:spTree>
    <p:extLst>
      <p:ext uri="{BB962C8B-B14F-4D97-AF65-F5344CB8AC3E}">
        <p14:creationId xmlns:p14="http://schemas.microsoft.com/office/powerpoint/2010/main" val="3896227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38</a:t>
            </a:fld>
            <a:endParaRPr lang="en-US"/>
          </a:p>
        </p:txBody>
      </p:sp>
    </p:spTree>
    <p:extLst>
      <p:ext uri="{BB962C8B-B14F-4D97-AF65-F5344CB8AC3E}">
        <p14:creationId xmlns:p14="http://schemas.microsoft.com/office/powerpoint/2010/main" val="8740334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39</a:t>
            </a:fld>
            <a:endParaRPr lang="en-US"/>
          </a:p>
        </p:txBody>
      </p:sp>
    </p:spTree>
    <p:extLst>
      <p:ext uri="{BB962C8B-B14F-4D97-AF65-F5344CB8AC3E}">
        <p14:creationId xmlns:p14="http://schemas.microsoft.com/office/powerpoint/2010/main" val="36896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4</a:t>
            </a:fld>
            <a:endParaRPr lang="en-US"/>
          </a:p>
        </p:txBody>
      </p:sp>
    </p:spTree>
    <p:extLst>
      <p:ext uri="{BB962C8B-B14F-4D97-AF65-F5344CB8AC3E}">
        <p14:creationId xmlns:p14="http://schemas.microsoft.com/office/powerpoint/2010/main" val="31074782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5</a:t>
            </a:fld>
            <a:endParaRPr lang="en-US"/>
          </a:p>
        </p:txBody>
      </p:sp>
    </p:spTree>
    <p:extLst>
      <p:ext uri="{BB962C8B-B14F-4D97-AF65-F5344CB8AC3E}">
        <p14:creationId xmlns:p14="http://schemas.microsoft.com/office/powerpoint/2010/main" val="14088787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6</a:t>
            </a:fld>
            <a:endParaRPr lang="en-US"/>
          </a:p>
        </p:txBody>
      </p:sp>
    </p:spTree>
    <p:extLst>
      <p:ext uri="{BB962C8B-B14F-4D97-AF65-F5344CB8AC3E}">
        <p14:creationId xmlns:p14="http://schemas.microsoft.com/office/powerpoint/2010/main" val="3275409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7</a:t>
            </a:fld>
            <a:endParaRPr lang="en-US"/>
          </a:p>
        </p:txBody>
      </p:sp>
    </p:spTree>
    <p:extLst>
      <p:ext uri="{BB962C8B-B14F-4D97-AF65-F5344CB8AC3E}">
        <p14:creationId xmlns:p14="http://schemas.microsoft.com/office/powerpoint/2010/main" val="32506674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Regardless of petition form, the Statement of Candidacy will require you to list:</a:t>
            </a:r>
          </a:p>
          <a:p>
            <a:pPr marL="171450" indent="-171450">
              <a:buFont typeface="Arial" pitchFamily="34" charset="0"/>
              <a:buChar char="•"/>
            </a:pPr>
            <a:r>
              <a:rPr lang="en-US" b="0" dirty="0" smtClean="0"/>
              <a:t>Your name (natural derivatives are fine), but no legal titles either before or after (“Dr.” or “Joe Smith, Esq.”)</a:t>
            </a:r>
          </a:p>
          <a:p>
            <a:pPr marL="171450" indent="-171450">
              <a:buFont typeface="Arial" pitchFamily="34" charset="0"/>
              <a:buChar char="•"/>
            </a:pPr>
            <a:r>
              <a:rPr lang="en-US" b="0" dirty="0" smtClean="0"/>
              <a:t>The address you are registered to vote.</a:t>
            </a:r>
          </a:p>
          <a:p>
            <a:pPr marL="171450" indent="-171450">
              <a:buFont typeface="Arial" pitchFamily="34" charset="0"/>
              <a:buChar char="•"/>
            </a:pPr>
            <a:r>
              <a:rPr lang="en-US" b="0" dirty="0" smtClean="0"/>
              <a:t>The office you are running for and which jurisdiction</a:t>
            </a:r>
          </a:p>
          <a:p>
            <a:pPr marL="492125" lvl="1" indent="-171450">
              <a:buFont typeface="Arial" pitchFamily="34" charset="0"/>
              <a:buChar char="•"/>
            </a:pPr>
            <a:r>
              <a:rPr lang="en-US" dirty="0" smtClean="0"/>
              <a:t>(ex. Trustee/Liberty, School Board/Hamilton)  </a:t>
            </a:r>
          </a:p>
          <a:p>
            <a:pPr marL="171450" indent="-171450">
              <a:buFont typeface="Arial" pitchFamily="34" charset="0"/>
              <a:buChar char="•"/>
            </a:pPr>
            <a:r>
              <a:rPr lang="en-US" b="0" dirty="0" smtClean="0"/>
              <a:t>Whether the term is for a full term (new term) or unexpired term (filling a vacancy). For </a:t>
            </a:r>
            <a:r>
              <a:rPr lang="en-US" b="0" u="sng" dirty="0" smtClean="0"/>
              <a:t>unexpired</a:t>
            </a:r>
            <a:r>
              <a:rPr lang="en-US" b="0" dirty="0" smtClean="0"/>
              <a:t> terms only, you must also list the date the term ends.  No dates need to be listed in 2017 races for full terms.</a:t>
            </a:r>
          </a:p>
          <a:p>
            <a:pPr marL="171450" indent="-171450">
              <a:buFont typeface="Arial" pitchFamily="34" charset="0"/>
              <a:buChar char="•"/>
            </a:pPr>
            <a:r>
              <a:rPr lang="en-US" b="0" dirty="0" smtClean="0"/>
              <a:t>Date of election (November 7, 2017)</a:t>
            </a:r>
          </a:p>
          <a:p>
            <a:pPr marL="171450" indent="-171450">
              <a:buFont typeface="Arial" pitchFamily="34" charset="0"/>
              <a:buChar char="•"/>
            </a:pPr>
            <a:r>
              <a:rPr lang="en-US" b="0" dirty="0" smtClean="0"/>
              <a:t>Date you signed and signature.</a:t>
            </a:r>
            <a:endParaRPr lang="en-US" b="0"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8</a:t>
            </a:fld>
            <a:endParaRPr lang="en-US"/>
          </a:p>
        </p:txBody>
      </p:sp>
    </p:spTree>
    <p:extLst>
      <p:ext uri="{BB962C8B-B14F-4D97-AF65-F5344CB8AC3E}">
        <p14:creationId xmlns:p14="http://schemas.microsoft.com/office/powerpoint/2010/main" val="37853662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j-lt"/>
              </a:rPr>
              <a:t>NOTES</a:t>
            </a:r>
          </a:p>
          <a:p>
            <a:endParaRPr lang="en-US"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u="sng" dirty="0">
              <a:latin typeface="+mj-lt"/>
            </a:endParaRPr>
          </a:p>
          <a:p>
            <a:r>
              <a:rPr lang="en-US" u="sng" dirty="0">
                <a:latin typeface="+mj-lt"/>
              </a:rPr>
              <a:t>					</a:t>
            </a:r>
          </a:p>
          <a:p>
            <a:endParaRPr lang="en-US" dirty="0">
              <a:latin typeface="+mj-lt"/>
            </a:endParaRPr>
          </a:p>
        </p:txBody>
      </p:sp>
      <p:sp>
        <p:nvSpPr>
          <p:cNvPr id="4" name="Slide Number Placeholder 3"/>
          <p:cNvSpPr>
            <a:spLocks noGrp="1"/>
          </p:cNvSpPr>
          <p:nvPr>
            <p:ph type="sldNum" sz="quarter" idx="10"/>
          </p:nvPr>
        </p:nvSpPr>
        <p:spPr/>
        <p:txBody>
          <a:bodyPr/>
          <a:lstStyle/>
          <a:p>
            <a:fld id="{BEC2D42A-F7AE-4E4F-A275-880DEE082D0D}" type="slidenum">
              <a:rPr lang="en-US" smtClean="0"/>
              <a:pPr/>
              <a:t>9</a:t>
            </a:fld>
            <a:endParaRPr lang="en-US"/>
          </a:p>
        </p:txBody>
      </p:sp>
    </p:spTree>
    <p:extLst>
      <p:ext uri="{BB962C8B-B14F-4D97-AF65-F5344CB8AC3E}">
        <p14:creationId xmlns:p14="http://schemas.microsoft.com/office/powerpoint/2010/main" val="5804368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777875"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ctrTitle"/>
          </p:nvPr>
        </p:nvSpPr>
        <p:spPr>
          <a:xfrm>
            <a:off x="762000" y="3200400"/>
            <a:ext cx="7543800" cy="1524000"/>
          </a:xfrm>
        </p:spPr>
        <p:txBody>
          <a:bodyPr>
            <a:noAutofit/>
          </a:bodyPr>
          <a:lstStyle>
            <a:lvl1pP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762000" y="4724400"/>
            <a:ext cx="6858000" cy="990600"/>
          </a:xfrm>
        </p:spPr>
        <p:txBody>
          <a:bodyPr anchor="t">
            <a:normAutofit/>
          </a:bodyPr>
          <a:lstStyle>
            <a:lvl1pPr marL="0" indent="0" algn="l">
              <a:buNone/>
              <a:defRPr sz="2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6754A3BD-CE38-4736-8976-C663484B7232}" type="datetimeFigureOut">
              <a:rPr lang="en-US"/>
              <a:pPr>
                <a:defRPr/>
              </a:pPr>
              <a:t>06/23/2017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827A39CA-6522-4C61-904E-EE732C2EF551}" type="slidenum">
              <a:rPr lang="en-US"/>
              <a:pPr>
                <a:defRPr/>
              </a:pPr>
              <a:t>‹#›</a:t>
            </a:fld>
            <a:endParaRPr lang="en-US"/>
          </a:p>
        </p:txBody>
      </p:sp>
    </p:spTree>
    <p:extLst>
      <p:ext uri="{BB962C8B-B14F-4D97-AF65-F5344CB8AC3E}">
        <p14:creationId xmlns:p14="http://schemas.microsoft.com/office/powerpoint/2010/main" val="3153633471"/>
      </p:ext>
    </p:extLst>
  </p:cSld>
  <p:clrMapOvr>
    <a:masterClrMapping/>
  </p:clrMapOvr>
  <p:transition spd="slow">
    <p:cover/>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914400" y="685800"/>
            <a:ext cx="7239000" cy="38862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0BB2135-23ED-4831-9073-C4985684578F}" type="datetimeFigureOut">
              <a:rPr lang="en-US"/>
              <a:pPr>
                <a:defRPr/>
              </a:pPr>
              <a:t>06/23/2017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A242FE9-0919-4F34-AE91-278B3F3B3FA5}" type="slidenum">
              <a:rPr lang="en-US"/>
              <a:pPr>
                <a:defRPr/>
              </a:pPr>
              <a:t>‹#›</a:t>
            </a:fld>
            <a:endParaRPr lang="en-US"/>
          </a:p>
        </p:txBody>
      </p:sp>
    </p:spTree>
    <p:extLst>
      <p:ext uri="{BB962C8B-B14F-4D97-AF65-F5344CB8AC3E}">
        <p14:creationId xmlns:p14="http://schemas.microsoft.com/office/powerpoint/2010/main" val="2131831592"/>
      </p:ext>
    </p:extLst>
  </p:cSld>
  <p:clrMapOvr>
    <a:masterClrMapping/>
  </p:clrMapOvr>
  <p:transition spd="slow">
    <p:cove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62000" y="685801"/>
            <a:ext cx="1828800" cy="541019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2590800" y="685801"/>
            <a:ext cx="5715000" cy="4876800"/>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0F581F1-8033-46CA-A20F-1F9B5494F29F}" type="datetimeFigureOut">
              <a:rPr lang="en-US"/>
              <a:pPr>
                <a:defRPr/>
              </a:pPr>
              <a:t>06/23/2017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389A402-4855-47C9-9152-A6A29198373F}" type="slidenum">
              <a:rPr lang="en-US"/>
              <a:pPr>
                <a:defRPr/>
              </a:pPr>
              <a:t>‹#›</a:t>
            </a:fld>
            <a:endParaRPr lang="en-US"/>
          </a:p>
        </p:txBody>
      </p:sp>
    </p:spTree>
    <p:extLst>
      <p:ext uri="{BB962C8B-B14F-4D97-AF65-F5344CB8AC3E}">
        <p14:creationId xmlns:p14="http://schemas.microsoft.com/office/powerpoint/2010/main" val="320137116"/>
      </p:ext>
    </p:extLst>
  </p:cSld>
  <p:clrMapOvr>
    <a:masterClrMapping/>
  </p:clrMapOvr>
  <p:transition spd="slow">
    <p:cove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D3692E1-43A3-47E0-8261-B338B1956600}" type="datetimeFigureOut">
              <a:rPr lang="en-US"/>
              <a:pPr>
                <a:defRPr/>
              </a:pPr>
              <a:t>06/23/2017</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DAF01C-6E78-4613-A8F4-FA0C94B440AC}" type="slidenum">
              <a:rPr lang="en-US"/>
              <a:pPr>
                <a:defRPr/>
              </a:pPr>
              <a:t>‹#›</a:t>
            </a:fld>
            <a:endParaRPr lang="en-US"/>
          </a:p>
        </p:txBody>
      </p:sp>
    </p:spTree>
    <p:extLst>
      <p:ext uri="{BB962C8B-B14F-4D97-AF65-F5344CB8AC3E}">
        <p14:creationId xmlns:p14="http://schemas.microsoft.com/office/powerpoint/2010/main" val="1565041742"/>
      </p:ext>
    </p:extLst>
  </p:cSld>
  <p:clrMapOvr>
    <a:masterClrMapping/>
  </p:clrMapOvr>
  <p:transition spd="slow">
    <p:cove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777875" y="0"/>
            <a:ext cx="7543800" cy="304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5" name="Rectangle 4"/>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 name="Title 1"/>
          <p:cNvSpPr>
            <a:spLocks noGrp="1"/>
          </p:cNvSpPr>
          <p:nvPr>
            <p:ph type="title"/>
          </p:nvPr>
        </p:nvSpPr>
        <p:spPr>
          <a:xfrm>
            <a:off x="762000" y="3276600"/>
            <a:ext cx="7543800" cy="1676400"/>
          </a:xfrm>
        </p:spPr>
        <p:txBody>
          <a:bodyPr/>
          <a:lstStyle>
            <a:lvl1pPr algn="l">
              <a:defRPr sz="54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62000" y="4953000"/>
            <a:ext cx="6858000" cy="914400"/>
          </a:xfrm>
        </p:spPr>
        <p:txBody>
          <a:bodyPr anchor="t">
            <a:normAutofit/>
          </a:bodyPr>
          <a:lstStyle>
            <a:lvl1pPr marL="0" indent="0">
              <a:buNone/>
              <a:defRPr sz="2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3E704CF7-42E4-4B84-8936-7FF40080FCEC}" type="datetimeFigureOut">
              <a:rPr lang="en-US"/>
              <a:pPr>
                <a:defRPr/>
              </a:pPr>
              <a:t>06/23/2017</a:t>
            </a:fld>
            <a:endParaRPr lang="en-US"/>
          </a:p>
        </p:txBody>
      </p:sp>
      <p:sp>
        <p:nvSpPr>
          <p:cNvPr id="7" name="Footer Placeholder 4"/>
          <p:cNvSpPr>
            <a:spLocks noGrp="1"/>
          </p:cNvSpPr>
          <p:nvPr>
            <p:ph type="ftr" sz="quarter" idx="11"/>
          </p:nvPr>
        </p:nvSpPr>
        <p:spPr/>
        <p:txBody>
          <a:bodyPr/>
          <a:lstStyle>
            <a:lvl1pPr>
              <a:defRPr/>
            </a:lvl1pPr>
          </a:lstStyle>
          <a:p>
            <a:pPr>
              <a:defRPr/>
            </a:pPr>
            <a:endParaRPr lang="en-US"/>
          </a:p>
        </p:txBody>
      </p:sp>
      <p:sp>
        <p:nvSpPr>
          <p:cNvPr id="8" name="Slide Number Placeholder 5"/>
          <p:cNvSpPr>
            <a:spLocks noGrp="1"/>
          </p:cNvSpPr>
          <p:nvPr>
            <p:ph type="sldNum" sz="quarter" idx="12"/>
          </p:nvPr>
        </p:nvSpPr>
        <p:spPr/>
        <p:txBody>
          <a:bodyPr/>
          <a:lstStyle>
            <a:lvl1pPr>
              <a:defRPr/>
            </a:lvl1pPr>
          </a:lstStyle>
          <a:p>
            <a:pPr>
              <a:defRPr/>
            </a:pPr>
            <a:fld id="{9F7A46EB-C80D-4937-8EC4-08E24EBCC3B4}" type="slidenum">
              <a:rPr lang="en-US"/>
              <a:pPr>
                <a:defRPr/>
              </a:pPr>
              <a:t>‹#›</a:t>
            </a:fld>
            <a:endParaRPr lang="en-US"/>
          </a:p>
        </p:txBody>
      </p:sp>
    </p:spTree>
    <p:extLst>
      <p:ext uri="{BB962C8B-B14F-4D97-AF65-F5344CB8AC3E}">
        <p14:creationId xmlns:p14="http://schemas.microsoft.com/office/powerpoint/2010/main" val="3000870107"/>
      </p:ext>
    </p:extLst>
  </p:cSld>
  <p:clrMapOvr>
    <a:masterClrMapping/>
  </p:clrMapOvr>
  <p:transition spd="slow">
    <p:cove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609601"/>
            <a:ext cx="3657600" cy="376732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6CC67E4-B41D-46F0-9A51-062CB6F2431F}" type="datetimeFigureOut">
              <a:rPr lang="en-US"/>
              <a:pPr>
                <a:defRPr/>
              </a:pPr>
              <a:t>06/23/2017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C78C382-E7D0-496F-9C55-BCC18CAE9B68}" type="slidenum">
              <a:rPr lang="en-US"/>
              <a:pPr>
                <a:defRPr/>
              </a:pPr>
              <a:t>‹#›</a:t>
            </a:fld>
            <a:endParaRPr lang="en-US"/>
          </a:p>
        </p:txBody>
      </p:sp>
    </p:spTree>
    <p:extLst>
      <p:ext uri="{BB962C8B-B14F-4D97-AF65-F5344CB8AC3E}">
        <p14:creationId xmlns:p14="http://schemas.microsoft.com/office/powerpoint/2010/main" val="3814196447"/>
      </p:ext>
    </p:extLst>
  </p:cSld>
  <p:clrMapOvr>
    <a:masterClrMapping/>
  </p:clrMapOvr>
  <p:transition spd="slow">
    <p:cove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cxnSp>
        <p:nvCxnSpPr>
          <p:cNvPr id="7" name="Straight Connector 6"/>
          <p:cNvCxnSpPr/>
          <p:nvPr/>
        </p:nvCxnSpPr>
        <p:spPr>
          <a:xfrm>
            <a:off x="7588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4645025" y="1249363"/>
            <a:ext cx="3657600" cy="1587"/>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589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589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152" y="609600"/>
            <a:ext cx="3657600" cy="639762"/>
          </a:xfrm>
        </p:spPr>
        <p:txBody>
          <a:bodyPr anchor="b">
            <a:noAutofit/>
          </a:bodyPr>
          <a:lstStyle>
            <a:lvl1pPr marL="0" indent="0">
              <a:buNone/>
              <a:defRPr sz="28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152" y="1329264"/>
            <a:ext cx="3657600" cy="3048000"/>
          </a:xfrm>
        </p:spPr>
        <p:txBody>
          <a:bodyPr anchor="t"/>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Date Placeholder 6"/>
          <p:cNvSpPr>
            <a:spLocks noGrp="1"/>
          </p:cNvSpPr>
          <p:nvPr>
            <p:ph type="dt" sz="half" idx="10"/>
          </p:nvPr>
        </p:nvSpPr>
        <p:spPr/>
        <p:txBody>
          <a:bodyPr/>
          <a:lstStyle>
            <a:lvl1pPr>
              <a:defRPr/>
            </a:lvl1pPr>
          </a:lstStyle>
          <a:p>
            <a:pPr>
              <a:defRPr/>
            </a:pPr>
            <a:fld id="{D4B05E78-8E55-4872-B385-C60939C5D217}" type="datetimeFigureOut">
              <a:rPr lang="en-US"/>
              <a:pPr>
                <a:defRPr/>
              </a:pPr>
              <a:t>06/23/2017</a:t>
            </a:fld>
            <a:endParaRPr lang="en-US"/>
          </a:p>
        </p:txBody>
      </p:sp>
      <p:sp>
        <p:nvSpPr>
          <p:cNvPr id="10" name="Footer Placeholder 7"/>
          <p:cNvSpPr>
            <a:spLocks noGrp="1"/>
          </p:cNvSpPr>
          <p:nvPr>
            <p:ph type="ftr" sz="quarter" idx="11"/>
          </p:nvPr>
        </p:nvSpPr>
        <p:spPr/>
        <p:txBody>
          <a:bodyPr/>
          <a:lstStyle>
            <a:lvl1pPr>
              <a:defRPr/>
            </a:lvl1pPr>
          </a:lstStyle>
          <a:p>
            <a:pPr>
              <a:defRPr/>
            </a:pPr>
            <a:endParaRPr lang="en-US"/>
          </a:p>
        </p:txBody>
      </p:sp>
      <p:sp>
        <p:nvSpPr>
          <p:cNvPr id="11" name="Slide Number Placeholder 8"/>
          <p:cNvSpPr>
            <a:spLocks noGrp="1"/>
          </p:cNvSpPr>
          <p:nvPr>
            <p:ph type="sldNum" sz="quarter" idx="12"/>
          </p:nvPr>
        </p:nvSpPr>
        <p:spPr/>
        <p:txBody>
          <a:bodyPr/>
          <a:lstStyle>
            <a:lvl1pPr>
              <a:defRPr/>
            </a:lvl1pPr>
          </a:lstStyle>
          <a:p>
            <a:pPr>
              <a:defRPr/>
            </a:pPr>
            <a:fld id="{39A8F800-AB76-465F-ADE6-851F0C28E3B8}" type="slidenum">
              <a:rPr lang="en-US"/>
              <a:pPr>
                <a:defRPr/>
              </a:pPr>
              <a:t>‹#›</a:t>
            </a:fld>
            <a:endParaRPr lang="en-US"/>
          </a:p>
        </p:txBody>
      </p:sp>
    </p:spTree>
    <p:extLst>
      <p:ext uri="{BB962C8B-B14F-4D97-AF65-F5344CB8AC3E}">
        <p14:creationId xmlns:p14="http://schemas.microsoft.com/office/powerpoint/2010/main" val="1986393472"/>
      </p:ext>
    </p:extLst>
  </p:cSld>
  <p:clrMapOvr>
    <a:masterClrMapping/>
  </p:clrMapOvr>
  <p:transition spd="slow">
    <p:cove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vl1pPr>
          </a:lstStyle>
          <a:p>
            <a:pPr>
              <a:defRPr/>
            </a:pPr>
            <a:fld id="{A6F2B518-9EC9-4910-B725-B47483CCC922}" type="datetimeFigureOut">
              <a:rPr lang="en-US"/>
              <a:pPr>
                <a:defRPr/>
              </a:pPr>
              <a:t>06/23/2017</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40D7493-16DE-4664-A85A-EBDC073CE115}" type="slidenum">
              <a:rPr lang="en-US"/>
              <a:pPr>
                <a:defRPr/>
              </a:pPr>
              <a:t>‹#›</a:t>
            </a:fld>
            <a:endParaRPr lang="en-US"/>
          </a:p>
        </p:txBody>
      </p:sp>
    </p:spTree>
    <p:extLst>
      <p:ext uri="{BB962C8B-B14F-4D97-AF65-F5344CB8AC3E}">
        <p14:creationId xmlns:p14="http://schemas.microsoft.com/office/powerpoint/2010/main" val="2831066159"/>
      </p:ext>
    </p:extLst>
  </p:cSld>
  <p:clrMapOvr>
    <a:masterClrMapping/>
  </p:clrMapOvr>
  <p:transition spd="slow">
    <p:cove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DB79F7A-5B05-4664-8C87-EC8BE591BE6E}" type="datetimeFigureOut">
              <a:rPr lang="en-US"/>
              <a:pPr>
                <a:defRPr/>
              </a:pPr>
              <a:t>06/23/2017</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86EC8BF7-A42B-4D54-B7B1-7D4190E9BA10}" type="slidenum">
              <a:rPr lang="en-US"/>
              <a:pPr>
                <a:defRPr/>
              </a:pPr>
              <a:t>‹#›</a:t>
            </a:fld>
            <a:endParaRPr lang="en-US"/>
          </a:p>
        </p:txBody>
      </p:sp>
    </p:spTree>
    <p:extLst>
      <p:ext uri="{BB962C8B-B14F-4D97-AF65-F5344CB8AC3E}">
        <p14:creationId xmlns:p14="http://schemas.microsoft.com/office/powerpoint/2010/main" val="3583223341"/>
      </p:ext>
    </p:extLst>
  </p:cSld>
  <p:clrMapOvr>
    <a:masterClrMapping/>
  </p:clrMapOvr>
  <p:transition spd="slow">
    <p:cove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cxnSp>
        <p:nvCxnSpPr>
          <p:cNvPr id="5" name="Straight Connector 4"/>
          <p:cNvCxnSpPr/>
          <p:nvPr/>
        </p:nvCxnSpPr>
        <p:spPr>
          <a:xfrm rot="5400000">
            <a:off x="1677194" y="2515394"/>
            <a:ext cx="3810000" cy="1588"/>
          </a:xfrm>
          <a:prstGeom prst="line">
            <a:avLst/>
          </a:prstGeom>
          <a:ln>
            <a:solidFill>
              <a:schemeClr val="tx2">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762000" y="4572000"/>
            <a:ext cx="6784848" cy="1600200"/>
          </a:xfrm>
        </p:spPr>
        <p:txBody>
          <a:bodyPr>
            <a:normAutofit/>
          </a:bodyPr>
          <a:lstStyle>
            <a:lvl1pPr algn="l">
              <a:defRPr sz="5400" b="0"/>
            </a:lvl1pPr>
          </a:lstStyle>
          <a:p>
            <a:r>
              <a:rPr lang="en-US" smtClean="0"/>
              <a:t>Click to edit Master title style</a:t>
            </a:r>
            <a:endParaRPr lang="en-US"/>
          </a:p>
        </p:txBody>
      </p:sp>
      <p:sp>
        <p:nvSpPr>
          <p:cNvPr id="3" name="Content Placeholder 2"/>
          <p:cNvSpPr>
            <a:spLocks noGrp="1"/>
          </p:cNvSpPr>
          <p:nvPr>
            <p:ph idx="1"/>
          </p:nvPr>
        </p:nvSpPr>
        <p:spPr>
          <a:xfrm>
            <a:off x="3710866" y="457200"/>
            <a:ext cx="4594934" cy="4114799"/>
          </a:xfrm>
        </p:spPr>
        <p:txBody>
          <a:bodyPr/>
          <a:lstStyle>
            <a:lvl1pPr>
              <a:defRPr sz="2400"/>
            </a:lvl1pPr>
            <a:lvl2pPr>
              <a:defRPr sz="2200"/>
            </a:lvl2pPr>
            <a:lvl3pPr>
              <a:defRPr sz="2000"/>
            </a:lvl3pPr>
            <a:lvl4pPr>
              <a:defRPr sz="1800"/>
            </a:lvl4pPr>
            <a:lvl5pPr>
              <a:defRPr sz="18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2001" y="457200"/>
            <a:ext cx="2673657" cy="4114800"/>
          </a:xfrm>
        </p:spPr>
        <p:txBody>
          <a:bodyPr>
            <a:normAutofit/>
          </a:bodyPr>
          <a:lstStyle>
            <a:lvl1pPr marL="0" indent="0">
              <a:buNone/>
              <a:defRPr sz="2100">
                <a:solidFill>
                  <a:schemeClr val="tx2"/>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4"/>
          <p:cNvSpPr>
            <a:spLocks noGrp="1"/>
          </p:cNvSpPr>
          <p:nvPr>
            <p:ph type="dt" sz="half" idx="10"/>
          </p:nvPr>
        </p:nvSpPr>
        <p:spPr/>
        <p:txBody>
          <a:bodyPr/>
          <a:lstStyle>
            <a:lvl1pPr>
              <a:defRPr/>
            </a:lvl1pPr>
          </a:lstStyle>
          <a:p>
            <a:pPr>
              <a:defRPr/>
            </a:pPr>
            <a:fld id="{E1A525B3-FEFF-4D20-86E0-82F689F80402}" type="datetimeFigureOut">
              <a:rPr lang="en-US"/>
              <a:pPr>
                <a:defRPr/>
              </a:pPr>
              <a:t>06/23/2017</a:t>
            </a:fld>
            <a:endParaRPr lang="en-US"/>
          </a:p>
        </p:txBody>
      </p:sp>
      <p:sp>
        <p:nvSpPr>
          <p:cNvPr id="7" name="Footer Placeholder 5"/>
          <p:cNvSpPr>
            <a:spLocks noGrp="1"/>
          </p:cNvSpPr>
          <p:nvPr>
            <p:ph type="ftr" sz="quarter" idx="11"/>
          </p:nvPr>
        </p:nvSpPr>
        <p:spPr/>
        <p:txBody>
          <a:bodyPr/>
          <a:lstStyle>
            <a:lvl1pPr>
              <a:defRPr/>
            </a:lvl1pPr>
          </a:lstStyle>
          <a:p>
            <a:pPr>
              <a:defRPr/>
            </a:pPr>
            <a:endParaRPr lang="en-US"/>
          </a:p>
        </p:txBody>
      </p:sp>
      <p:sp>
        <p:nvSpPr>
          <p:cNvPr id="8" name="Slide Number Placeholder 6"/>
          <p:cNvSpPr>
            <a:spLocks noGrp="1"/>
          </p:cNvSpPr>
          <p:nvPr>
            <p:ph type="sldNum" sz="quarter" idx="12"/>
          </p:nvPr>
        </p:nvSpPr>
        <p:spPr/>
        <p:txBody>
          <a:bodyPr/>
          <a:lstStyle>
            <a:lvl1pPr>
              <a:defRPr/>
            </a:lvl1pPr>
          </a:lstStyle>
          <a:p>
            <a:pPr>
              <a:defRPr/>
            </a:pPr>
            <a:fld id="{7C7900A8-13B0-4903-B1F8-B374C21CDEB0}" type="slidenum">
              <a:rPr lang="en-US"/>
              <a:pPr>
                <a:defRPr/>
              </a:pPr>
              <a:t>‹#›</a:t>
            </a:fld>
            <a:endParaRPr lang="en-US"/>
          </a:p>
        </p:txBody>
      </p:sp>
    </p:spTree>
    <p:extLst>
      <p:ext uri="{BB962C8B-B14F-4D97-AF65-F5344CB8AC3E}">
        <p14:creationId xmlns:p14="http://schemas.microsoft.com/office/powerpoint/2010/main" val="3865704225"/>
      </p:ext>
    </p:extLst>
  </p:cSld>
  <p:clrMapOvr>
    <a:masterClrMapping/>
  </p:clrMapOvr>
  <p:transition spd="slow">
    <p:cove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8952" y="4572000"/>
            <a:ext cx="6784848" cy="1600200"/>
          </a:xfrm>
        </p:spPr>
        <p:txBody>
          <a:bodyPr>
            <a:normAutofit/>
          </a:bodyPr>
          <a:lstStyle>
            <a:lvl1pPr algn="l">
              <a:defRPr sz="5400" b="0"/>
            </a:lvl1pPr>
          </a:lstStyle>
          <a:p>
            <a:r>
              <a:rPr lang="en-US" smtClean="0"/>
              <a:t>Click to edit Master title style</a:t>
            </a:r>
            <a:endParaRPr lang="en-US" dirty="0"/>
          </a:p>
        </p:txBody>
      </p:sp>
      <p:sp>
        <p:nvSpPr>
          <p:cNvPr id="3" name="Picture Placeholder 2"/>
          <p:cNvSpPr>
            <a:spLocks noGrp="1"/>
          </p:cNvSpPr>
          <p:nvPr>
            <p:ph type="pic" idx="1"/>
          </p:nvPr>
        </p:nvSpPr>
        <p:spPr>
          <a:xfrm>
            <a:off x="777240" y="457200"/>
            <a:ext cx="7543800" cy="2895600"/>
          </a:xfrm>
          <a:ln w="6350">
            <a:solidFill>
              <a:schemeClr val="tx2"/>
            </a:solidFill>
          </a:ln>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a:p>
        </p:txBody>
      </p:sp>
      <p:sp>
        <p:nvSpPr>
          <p:cNvPr id="4" name="Text Placeholder 3"/>
          <p:cNvSpPr>
            <a:spLocks noGrp="1"/>
          </p:cNvSpPr>
          <p:nvPr>
            <p:ph type="body" sz="half" idx="2"/>
          </p:nvPr>
        </p:nvSpPr>
        <p:spPr>
          <a:xfrm>
            <a:off x="850392" y="3505200"/>
            <a:ext cx="7391400" cy="804862"/>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6AAC9BAD-C4FE-4AF7-ADC7-B5F96F24C0B1}" type="datetimeFigureOut">
              <a:rPr lang="en-US"/>
              <a:pPr>
                <a:defRPr/>
              </a:pPr>
              <a:t>06/23/2017</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19B8568-602B-4E43-B30D-B09B9F0F64E4}" type="slidenum">
              <a:rPr lang="en-US"/>
              <a:pPr>
                <a:defRPr/>
              </a:pPr>
              <a:t>‹#›</a:t>
            </a:fld>
            <a:endParaRPr lang="en-US"/>
          </a:p>
        </p:txBody>
      </p:sp>
    </p:spTree>
    <p:extLst>
      <p:ext uri="{BB962C8B-B14F-4D97-AF65-F5344CB8AC3E}">
        <p14:creationId xmlns:p14="http://schemas.microsoft.com/office/powerpoint/2010/main" val="724644192"/>
      </p:ext>
    </p:extLst>
  </p:cSld>
  <p:clrMapOvr>
    <a:masterClrMapping/>
  </p:clrMapOvr>
  <p:transition spd="slow">
    <p:cove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762000" y="4572000"/>
            <a:ext cx="67818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762000" y="685800"/>
            <a:ext cx="75438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248400" y="6208713"/>
            <a:ext cx="2133600" cy="365125"/>
          </a:xfrm>
          <a:prstGeom prst="rect">
            <a:avLst/>
          </a:prstGeom>
        </p:spPr>
        <p:txBody>
          <a:bodyPr vert="horz" lIns="91440" tIns="45720" rIns="91440" bIns="45720" rtlCol="0" anchor="ctr"/>
          <a:lstStyle>
            <a:lvl1pPr algn="r" fontAlgn="auto">
              <a:spcBef>
                <a:spcPts val="0"/>
              </a:spcBef>
              <a:spcAft>
                <a:spcPts val="0"/>
              </a:spcAft>
              <a:defRPr sz="1200" b="1" smtClean="0">
                <a:solidFill>
                  <a:schemeClr val="tx2">
                    <a:lumMod val="90000"/>
                    <a:lumOff val="10000"/>
                  </a:schemeClr>
                </a:solidFill>
                <a:latin typeface="+mn-lt"/>
                <a:cs typeface="+mn-cs"/>
              </a:defRPr>
            </a:lvl1pPr>
          </a:lstStyle>
          <a:p>
            <a:pPr>
              <a:defRPr/>
            </a:pPr>
            <a:fld id="{4B150BFF-4E17-4057-AAC1-D9A149BE235A}" type="datetimeFigureOut">
              <a:rPr lang="en-US"/>
              <a:pPr>
                <a:defRPr/>
              </a:pPr>
              <a:t>06/23/2017</a:t>
            </a:fld>
            <a:endParaRPr lang="en-US"/>
          </a:p>
        </p:txBody>
      </p:sp>
      <p:sp>
        <p:nvSpPr>
          <p:cNvPr id="5" name="Footer Placeholder 4"/>
          <p:cNvSpPr>
            <a:spLocks noGrp="1"/>
          </p:cNvSpPr>
          <p:nvPr>
            <p:ph type="ftr" sz="quarter" idx="3"/>
          </p:nvPr>
        </p:nvSpPr>
        <p:spPr>
          <a:xfrm>
            <a:off x="762000" y="6208713"/>
            <a:ext cx="4873625" cy="365125"/>
          </a:xfrm>
          <a:prstGeom prst="rect">
            <a:avLst/>
          </a:prstGeom>
        </p:spPr>
        <p:txBody>
          <a:bodyPr vert="horz" lIns="91440" tIns="45720" rIns="91440" bIns="45720" rtlCol="0" anchor="ctr"/>
          <a:lstStyle>
            <a:lvl1pPr algn="l" fontAlgn="auto">
              <a:spcBef>
                <a:spcPts val="0"/>
              </a:spcBef>
              <a:spcAft>
                <a:spcPts val="0"/>
              </a:spcAft>
              <a:defRPr sz="1200" b="1">
                <a:solidFill>
                  <a:schemeClr val="tx2">
                    <a:lumMod val="90000"/>
                    <a:lumOff val="10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7620000" y="5688013"/>
            <a:ext cx="762000" cy="365125"/>
          </a:xfrm>
          <a:prstGeom prst="rect">
            <a:avLst/>
          </a:prstGeom>
        </p:spPr>
        <p:txBody>
          <a:bodyPr vert="horz" lIns="91440" tIns="45720" rIns="91440" bIns="45720" rtlCol="0" anchor="ctr"/>
          <a:lstStyle>
            <a:lvl1pPr algn="r" fontAlgn="auto">
              <a:spcBef>
                <a:spcPts val="0"/>
              </a:spcBef>
              <a:spcAft>
                <a:spcPts val="0"/>
              </a:spcAft>
              <a:defRPr sz="2400" smtClean="0">
                <a:solidFill>
                  <a:schemeClr val="tx1">
                    <a:lumMod val="85000"/>
                    <a:lumOff val="15000"/>
                  </a:schemeClr>
                </a:solidFill>
                <a:latin typeface="+mj-lt"/>
                <a:cs typeface="+mn-cs"/>
              </a:defRPr>
            </a:lvl1pPr>
          </a:lstStyle>
          <a:p>
            <a:pPr>
              <a:defRPr/>
            </a:pPr>
            <a:fld id="{A2725433-E490-4DC4-903B-BB94BEAD80B9}" type="slidenum">
              <a:rPr lang="en-US"/>
              <a:pPr>
                <a:defRPr/>
              </a:pPr>
              <a:t>‹#›</a:t>
            </a:fld>
            <a:endParaRPr lang="en-US"/>
          </a:p>
        </p:txBody>
      </p:sp>
      <p:sp>
        <p:nvSpPr>
          <p:cNvPr id="8" name="Rectangle 7"/>
          <p:cNvSpPr/>
          <p:nvPr/>
        </p:nvSpPr>
        <p:spPr>
          <a:xfrm>
            <a:off x="777875" y="0"/>
            <a:ext cx="7543800" cy="381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ectangle 8"/>
          <p:cNvSpPr/>
          <p:nvPr/>
        </p:nvSpPr>
        <p:spPr>
          <a:xfrm>
            <a:off x="777875" y="6172200"/>
            <a:ext cx="7543800" cy="269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Tree>
  </p:cSld>
  <p:clrMap bg1="lt1" tx1="dk1" bg2="lt2" tx2="dk2" accent1="accent1" accent2="accent2" accent3="accent3" accent4="accent4" accent5="accent5" accent6="accent6" hlink="hlink" folHlink="folHlink"/>
  <p:sldLayoutIdLst>
    <p:sldLayoutId id="2147483887" r:id="rId1"/>
    <p:sldLayoutId id="2147483880" r:id="rId2"/>
    <p:sldLayoutId id="2147483888" r:id="rId3"/>
    <p:sldLayoutId id="2147483881" r:id="rId4"/>
    <p:sldLayoutId id="2147483889" r:id="rId5"/>
    <p:sldLayoutId id="2147483882" r:id="rId6"/>
    <p:sldLayoutId id="2147483883" r:id="rId7"/>
    <p:sldLayoutId id="2147483890" r:id="rId8"/>
    <p:sldLayoutId id="2147483884" r:id="rId9"/>
    <p:sldLayoutId id="2147483885" r:id="rId10"/>
    <p:sldLayoutId id="2147483886" r:id="rId11"/>
  </p:sldLayoutIdLst>
  <p:transition spd="slow">
    <p:cover/>
  </p:transition>
  <p:txStyles>
    <p:titleStyle>
      <a:lvl1pPr algn="l" rtl="0" fontAlgn="base">
        <a:spcBef>
          <a:spcPct val="0"/>
        </a:spcBef>
        <a:spcAft>
          <a:spcPct val="0"/>
        </a:spcAft>
        <a:defRPr sz="5400" kern="1200">
          <a:solidFill>
            <a:srgbClr val="262626"/>
          </a:solidFill>
          <a:latin typeface="+mj-lt"/>
          <a:ea typeface="+mj-ea"/>
          <a:cs typeface="+mj-cs"/>
        </a:defRPr>
      </a:lvl1pPr>
      <a:lvl2pPr algn="l" rtl="0" fontAlgn="base">
        <a:spcBef>
          <a:spcPct val="0"/>
        </a:spcBef>
        <a:spcAft>
          <a:spcPct val="0"/>
        </a:spcAft>
        <a:defRPr sz="5400">
          <a:solidFill>
            <a:srgbClr val="262626"/>
          </a:solidFill>
          <a:latin typeface="Impact" pitchFamily="34" charset="0"/>
        </a:defRPr>
      </a:lvl2pPr>
      <a:lvl3pPr algn="l" rtl="0" fontAlgn="base">
        <a:spcBef>
          <a:spcPct val="0"/>
        </a:spcBef>
        <a:spcAft>
          <a:spcPct val="0"/>
        </a:spcAft>
        <a:defRPr sz="5400">
          <a:solidFill>
            <a:srgbClr val="262626"/>
          </a:solidFill>
          <a:latin typeface="Impact" pitchFamily="34" charset="0"/>
        </a:defRPr>
      </a:lvl3pPr>
      <a:lvl4pPr algn="l" rtl="0" fontAlgn="base">
        <a:spcBef>
          <a:spcPct val="0"/>
        </a:spcBef>
        <a:spcAft>
          <a:spcPct val="0"/>
        </a:spcAft>
        <a:defRPr sz="5400">
          <a:solidFill>
            <a:srgbClr val="262626"/>
          </a:solidFill>
          <a:latin typeface="Impact" pitchFamily="34" charset="0"/>
        </a:defRPr>
      </a:lvl4pPr>
      <a:lvl5pPr algn="l" rtl="0" fontAlgn="base">
        <a:spcBef>
          <a:spcPct val="0"/>
        </a:spcBef>
        <a:spcAft>
          <a:spcPct val="0"/>
        </a:spcAft>
        <a:defRPr sz="5400">
          <a:solidFill>
            <a:srgbClr val="262626"/>
          </a:solidFill>
          <a:latin typeface="Impact" pitchFamily="34"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73050" indent="-273050" algn="l" rtl="0" fontAlgn="base">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593725" indent="-273050" algn="l" rtl="0" fontAlgn="base">
        <a:spcBef>
          <a:spcPct val="20000"/>
        </a:spcBef>
        <a:spcAft>
          <a:spcPct val="0"/>
        </a:spcAft>
        <a:buClr>
          <a:schemeClr val="accent1"/>
        </a:buClr>
        <a:buFont typeface="Arial" charset="0"/>
        <a:buChar char="•"/>
        <a:defRPr sz="2200" kern="1200">
          <a:solidFill>
            <a:schemeClr val="tx2"/>
          </a:solidFill>
          <a:latin typeface="+mn-lt"/>
          <a:ea typeface="+mn-ea"/>
          <a:cs typeface="+mn-cs"/>
        </a:defRPr>
      </a:lvl2pPr>
      <a:lvl3pPr marL="868363" indent="-228600" algn="l" rtl="0" fontAlgn="base">
        <a:spcBef>
          <a:spcPct val="20000"/>
        </a:spcBef>
        <a:spcAft>
          <a:spcPct val="0"/>
        </a:spcAft>
        <a:buClr>
          <a:schemeClr val="accent1"/>
        </a:buClr>
        <a:buFont typeface="Arial" charset="0"/>
        <a:buChar char="•"/>
        <a:defRPr sz="2000" kern="1200">
          <a:solidFill>
            <a:schemeClr val="tx2"/>
          </a:solidFill>
          <a:latin typeface="+mn-lt"/>
          <a:ea typeface="+mn-ea"/>
          <a:cs typeface="+mn-cs"/>
        </a:defRPr>
      </a:lvl3pPr>
      <a:lvl4pPr marL="1143000" indent="-228600" algn="l" rtl="0" fontAlgn="base">
        <a:spcBef>
          <a:spcPct val="20000"/>
        </a:spcBef>
        <a:spcAft>
          <a:spcPct val="0"/>
        </a:spcAft>
        <a:buClr>
          <a:schemeClr val="accent1"/>
        </a:buClr>
        <a:buFont typeface="Arial" charset="0"/>
        <a:buChar char="•"/>
        <a:defRPr kern="1200">
          <a:solidFill>
            <a:schemeClr val="tx2"/>
          </a:solidFill>
          <a:latin typeface="+mn-lt"/>
          <a:ea typeface="+mn-ea"/>
          <a:cs typeface="+mn-cs"/>
        </a:defRPr>
      </a:lvl4pPr>
      <a:lvl5pPr marL="1371600" indent="-228600" algn="l" rtl="0" fontAlgn="base">
        <a:spcBef>
          <a:spcPct val="20000"/>
        </a:spcBef>
        <a:spcAft>
          <a:spcPct val="0"/>
        </a:spcAft>
        <a:buClr>
          <a:schemeClr val="accent1"/>
        </a:buClr>
        <a:buFont typeface="Arial" charset="0"/>
        <a:buChar char="•"/>
        <a:defRPr kern="1200">
          <a:solidFill>
            <a:schemeClr val="tx2"/>
          </a:solidFill>
          <a:latin typeface="+mn-lt"/>
          <a:ea typeface="+mn-ea"/>
          <a:cs typeface="+mn-cs"/>
        </a:defRPr>
      </a:lvl5pPr>
      <a:lvl6pPr marL="164592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6pPr>
      <a:lvl7pPr marL="1901952"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7pPr>
      <a:lvl8pPr marL="219456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8pPr>
      <a:lvl9pPr marL="2468880" indent="-228600" algn="l" defTabSz="914400" rtl="0" eaLnBrk="1" latinLnBrk="0" hangingPunct="1">
        <a:spcBef>
          <a:spcPct val="20000"/>
        </a:spcBef>
        <a:buClr>
          <a:schemeClr val="accent1"/>
        </a:buClr>
        <a:buFont typeface="Arial" pitchFamily="34" charset="0"/>
        <a:buChar char="•"/>
        <a:defRPr sz="16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2.png"/><Relationship Id="rId5" Type="http://schemas.openxmlformats.org/officeDocument/2006/relationships/hyperlink" Target="http://myohiovote.com/"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png"/><Relationship Id="rId5" Type="http://schemas.openxmlformats.org/officeDocument/2006/relationships/image" Target="../media/image9.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2.png"/><Relationship Id="rId2" Type="http://schemas.microsoft.com/office/2007/relationships/media" Target="../media/media15.wav"/><Relationship Id="rId1" Type="http://schemas.openxmlformats.org/officeDocument/2006/relationships/audio" Target="NULL" TargetMode="Externa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5.xml"/><Relationship Id="rId9"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6.xml"/><Relationship Id="rId7" Type="http://schemas.openxmlformats.org/officeDocument/2006/relationships/image" Target="../media/image12.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notesSlide" Target="../notesSlides/notesSlide16.xml"/><Relationship Id="rId9"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4.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4.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6.xml"/><Relationship Id="rId7" Type="http://schemas.openxmlformats.org/officeDocument/2006/relationships/image" Target="../media/image17.jpe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4.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19.jpeg"/><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1.png"/><Relationship Id="rId2" Type="http://schemas.openxmlformats.org/officeDocument/2006/relationships/audio" Target="../media/media26.wav"/><Relationship Id="rId1" Type="http://schemas.microsoft.com/office/2007/relationships/media" Target="../media/media26.wav"/><Relationship Id="rId6" Type="http://schemas.openxmlformats.org/officeDocument/2006/relationships/image" Target="../media/image20.jpeg"/><Relationship Id="rId5" Type="http://schemas.openxmlformats.org/officeDocument/2006/relationships/image" Target="../media/image2.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wav"/><Relationship Id="rId1" Type="http://schemas.microsoft.com/office/2007/relationships/media" Target="../media/media27.wav"/><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wav"/><Relationship Id="rId1" Type="http://schemas.microsoft.com/office/2007/relationships/media" Target="../media/media28.wav"/><Relationship Id="rId5" Type="http://schemas.openxmlformats.org/officeDocument/2006/relationships/image" Target="../media/image4.png"/><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wav"/><Relationship Id="rId1" Type="http://schemas.microsoft.com/office/2007/relationships/media" Target="../media/media29.wav"/><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2.png"/><Relationship Id="rId5" Type="http://schemas.openxmlformats.org/officeDocument/2006/relationships/hyperlink" Target="https://www.sos.state.oh.us/SOS/Upload/publications/election/2017_CRG.pdf" TargetMode="External"/><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0.wav"/><Relationship Id="rId1" Type="http://schemas.microsoft.com/office/2007/relationships/media" Target="../media/media30.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wav"/><Relationship Id="rId1" Type="http://schemas.microsoft.com/office/2007/relationships/media" Target="../media/media31.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32.wav"/><Relationship Id="rId1" Type="http://schemas.microsoft.com/office/2007/relationships/media" Target="../media/media32.wav"/><Relationship Id="rId6" Type="http://schemas.openxmlformats.org/officeDocument/2006/relationships/image" Target="../media/image2.png"/><Relationship Id="rId5" Type="http://schemas.openxmlformats.org/officeDocument/2006/relationships/hyperlink" Target="https://www.sos.state.oh.us/SOS/CampaignFinance/CFHandbook.aspx" TargetMode="External"/><Relationship Id="rId4" Type="http://schemas.openxmlformats.org/officeDocument/2006/relationships/notesSlide" Target="../notesSlides/notesSlide29.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wav"/><Relationship Id="rId1" Type="http://schemas.microsoft.com/office/2007/relationships/media" Target="../media/media33.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4.wav"/><Relationship Id="rId1" Type="http://schemas.microsoft.com/office/2007/relationships/media" Target="../media/media34.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5.wav"/><Relationship Id="rId1" Type="http://schemas.microsoft.com/office/2007/relationships/media" Target="../media/media35.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2.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6.wav"/><Relationship Id="rId1" Type="http://schemas.microsoft.com/office/2007/relationships/media" Target="../media/media36.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3.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37.wav"/><Relationship Id="rId1" Type="http://schemas.openxmlformats.org/officeDocument/2006/relationships/audio" Target="NULL" TargetMode="Externa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4.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wav"/><Relationship Id="rId1" Type="http://schemas.microsoft.com/office/2007/relationships/media" Target="../media/media38.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5.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9.wav"/><Relationship Id="rId1" Type="http://schemas.microsoft.com/office/2007/relationships/media" Target="../media/media39.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hyperlink" Target="https://www.sos.state.oh.us/SOS/elections/electionsofficials/forms.aspx" TargetMode="External"/><Relationship Id="rId5" Type="http://schemas.openxmlformats.org/officeDocument/2006/relationships/hyperlink" Target="http://www.butlercountyelections.org/how_do_i_run_for_office/index.php" TargetMode="External"/><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image" Target="../media/image6.pn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2057400"/>
            <a:ext cx="7543800" cy="2209800"/>
          </a:xfrm>
        </p:spPr>
        <p:txBody>
          <a:bodyPr rtlCol="0">
            <a:normAutofit fontScale="90000"/>
          </a:bodyPr>
          <a:lstStyle/>
          <a:p>
            <a:pPr fontAlgn="auto">
              <a:spcAft>
                <a:spcPts val="0"/>
              </a:spcAft>
              <a:defRPr/>
            </a:pPr>
            <a:r>
              <a:rPr lang="en-US" dirty="0" smtClean="0">
                <a:solidFill>
                  <a:schemeClr val="tx1">
                    <a:lumMod val="85000"/>
                    <a:lumOff val="15000"/>
                  </a:schemeClr>
                </a:solidFill>
              </a:rPr>
              <a:t/>
            </a:r>
            <a:br>
              <a:rPr lang="en-US" dirty="0" smtClean="0">
                <a:solidFill>
                  <a:schemeClr val="tx1">
                    <a:lumMod val="85000"/>
                    <a:lumOff val="15000"/>
                  </a:schemeClr>
                </a:solidFill>
              </a:rPr>
            </a:br>
            <a:r>
              <a:rPr lang="en-US" dirty="0" smtClean="0">
                <a:solidFill>
                  <a:schemeClr val="tx1">
                    <a:lumMod val="85000"/>
                    <a:lumOff val="15000"/>
                  </a:schemeClr>
                </a:solidFill>
              </a:rPr>
              <a:t>2017 Candidate Petition Training</a:t>
            </a:r>
            <a:endParaRPr lang="en-US" dirty="0">
              <a:solidFill>
                <a:schemeClr val="tx1">
                  <a:lumMod val="85000"/>
                  <a:lumOff val="15000"/>
                </a:schemeClr>
              </a:solidFill>
            </a:endParaRPr>
          </a:p>
        </p:txBody>
      </p:sp>
      <p:sp>
        <p:nvSpPr>
          <p:cNvPr id="6147" name="Subtitle 2"/>
          <p:cNvSpPr>
            <a:spLocks noGrp="1"/>
          </p:cNvSpPr>
          <p:nvPr>
            <p:ph type="subTitle" idx="1"/>
          </p:nvPr>
        </p:nvSpPr>
        <p:spPr>
          <a:xfrm>
            <a:off x="762000" y="4191000"/>
            <a:ext cx="6858000" cy="990600"/>
          </a:xfrm>
        </p:spPr>
        <p:txBody>
          <a:bodyPr/>
          <a:lstStyle/>
          <a:p>
            <a:r>
              <a:rPr lang="en-US" sz="2400" dirty="0" smtClean="0"/>
              <a:t>Butler County Board of Elections</a:t>
            </a:r>
            <a:r>
              <a:rPr lang="en-US" sz="2400" smtClean="0"/>
              <a:t/>
            </a:r>
            <a:br>
              <a:rPr lang="en-US" sz="2400" smtClean="0"/>
            </a:br>
            <a:r>
              <a:rPr lang="en-US" sz="2400" smtClean="0"/>
              <a:t>June </a:t>
            </a:r>
            <a:r>
              <a:rPr lang="en-US" sz="2400" dirty="0" smtClean="0"/>
              <a:t>15, 2017</a:t>
            </a:r>
          </a:p>
        </p:txBody>
      </p:sp>
      <p:pic>
        <p:nvPicPr>
          <p:cNvPr id="4100" name="Picture 4"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229600" y="6148387"/>
            <a:ext cx="609600" cy="609600"/>
          </a:xfrm>
          <a:prstGeom prst="rect">
            <a:avLst/>
          </a:prstGeom>
        </p:spPr>
      </p:pic>
    </p:spTree>
  </p:cSld>
  <p:clrMapOvr>
    <a:masterClrMapping/>
  </p:clrMapOvr>
  <p:transition spd="slow" advTm="18509">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16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extLst>
    <p:ext uri="{E180D4A7-C9FB-4DFB-919C-405C955672EB}">
      <p14:showEvtLst xmlns:p14="http://schemas.microsoft.com/office/powerpoint/2010/main">
        <p14:playEvt time="0" objId="7"/>
        <p14:stopEvt time="18509" objId="7"/>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4848" cy="838200"/>
          </a:xfrm>
        </p:spPr>
        <p:txBody>
          <a:bodyPr>
            <a:normAutofit fontScale="90000"/>
          </a:bodyPr>
          <a:lstStyle/>
          <a:p>
            <a:pPr algn="ctr"/>
            <a:r>
              <a:rPr lang="en-US" dirty="0" smtClean="0"/>
              <a:t>Nominating Petition</a:t>
            </a:r>
            <a:endParaRPr lang="en-US" dirty="0"/>
          </a:p>
        </p:txBody>
      </p:sp>
      <p:pic>
        <p:nvPicPr>
          <p:cNvPr id="5" name="Picture Placeholder 4"/>
          <p:cNvPicPr>
            <a:picLocks noGrp="1" noChangeAspect="1"/>
          </p:cNvPicPr>
          <p:nvPr>
            <p:ph type="pic" idx="1"/>
          </p:nvPr>
        </p:nvPicPr>
        <p:blipFill>
          <a:blip r:embed="rId5">
            <a:extLst>
              <a:ext uri="{28A0092B-C50C-407E-A947-70E740481C1C}">
                <a14:useLocalDpi xmlns:a14="http://schemas.microsoft.com/office/drawing/2010/main" val="0"/>
              </a:ext>
            </a:extLst>
          </a:blip>
          <a:stretch>
            <a:fillRect/>
          </a:stretch>
        </p:blipFill>
        <p:spPr>
          <a:xfrm>
            <a:off x="509693" y="1219200"/>
            <a:ext cx="8100907" cy="2438400"/>
          </a:xfrm>
          <a:prstGeom prst="rect">
            <a:avLst/>
          </a:prstGeom>
          <a:noFill/>
          <a:ln w="31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4" name="Text Placeholder 3"/>
          <p:cNvSpPr>
            <a:spLocks noGrp="1"/>
          </p:cNvSpPr>
          <p:nvPr>
            <p:ph type="body" sz="half" idx="2"/>
          </p:nvPr>
        </p:nvSpPr>
        <p:spPr>
          <a:xfrm>
            <a:off x="762000" y="3733800"/>
            <a:ext cx="7391400" cy="2438400"/>
          </a:xfrm>
        </p:spPr>
        <p:txBody>
          <a:bodyPr/>
          <a:lstStyle/>
          <a:p>
            <a:r>
              <a:rPr lang="en-US" dirty="0" smtClean="0"/>
              <a:t>Regardless of petition form, again the requested information from you is the same:</a:t>
            </a:r>
          </a:p>
          <a:p>
            <a:pPr marL="285750" indent="-285750">
              <a:buFont typeface="Arial" pitchFamily="34" charset="0"/>
              <a:buChar char="•"/>
            </a:pPr>
            <a:r>
              <a:rPr lang="en-US" dirty="0" smtClean="0"/>
              <a:t>Name</a:t>
            </a:r>
          </a:p>
          <a:p>
            <a:pPr marL="285750" indent="-285750">
              <a:buFont typeface="Arial" pitchFamily="34" charset="0"/>
              <a:buChar char="•"/>
            </a:pPr>
            <a:r>
              <a:rPr lang="en-US" dirty="0" smtClean="0"/>
              <a:t>Office you are running for and for which jurisdiction</a:t>
            </a:r>
          </a:p>
          <a:p>
            <a:pPr marL="285750" indent="-285750">
              <a:buFont typeface="Arial" pitchFamily="34" charset="0"/>
              <a:buChar char="•"/>
            </a:pPr>
            <a:r>
              <a:rPr lang="en-US" dirty="0" smtClean="0"/>
              <a:t>Full term or unexpired term. For </a:t>
            </a:r>
            <a:r>
              <a:rPr lang="en-US" u="sng" dirty="0" smtClean="0"/>
              <a:t>unexpired</a:t>
            </a:r>
            <a:r>
              <a:rPr lang="en-US" dirty="0"/>
              <a:t> </a:t>
            </a:r>
            <a:r>
              <a:rPr lang="en-US" dirty="0" smtClean="0"/>
              <a:t>terms </a:t>
            </a:r>
            <a:r>
              <a:rPr lang="en-US" b="1" dirty="0" smtClean="0"/>
              <a:t>only</a:t>
            </a:r>
            <a:r>
              <a:rPr lang="en-US" dirty="0" smtClean="0"/>
              <a:t>, you must also list the date the term ends.  No dates need to be listed in 2017 races for full terms.</a:t>
            </a:r>
            <a:endParaRPr lang="en-US" dirty="0"/>
          </a:p>
        </p:txBody>
      </p:sp>
      <p:pic>
        <p:nvPicPr>
          <p:cNvPr id="14338" name="Picture 2" descr="http://www.butlercountyelections.org/_assets_/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172200"/>
            <a:ext cx="657225" cy="657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105400" y="1752600"/>
            <a:ext cx="3200400" cy="369332"/>
          </a:xfrm>
          <a:prstGeom prst="rect">
            <a:avLst/>
          </a:prstGeom>
          <a:noFill/>
        </p:spPr>
        <p:txBody>
          <a:bodyPr wrap="square" rtlCol="0">
            <a:spAutoFit/>
          </a:bodyPr>
          <a:lstStyle/>
          <a:p>
            <a:pPr algn="ctr"/>
            <a:r>
              <a:rPr lang="en-US" dirty="0" smtClean="0"/>
              <a:t>Brian R. Hester</a:t>
            </a:r>
            <a:endParaRPr lang="en-US" dirty="0"/>
          </a:p>
        </p:txBody>
      </p:sp>
      <p:sp>
        <p:nvSpPr>
          <p:cNvPr id="6" name="TextBox 5"/>
          <p:cNvSpPr txBox="1"/>
          <p:nvPr/>
        </p:nvSpPr>
        <p:spPr>
          <a:xfrm>
            <a:off x="3733800" y="2057400"/>
            <a:ext cx="3352800" cy="369332"/>
          </a:xfrm>
          <a:prstGeom prst="rect">
            <a:avLst/>
          </a:prstGeom>
          <a:noFill/>
        </p:spPr>
        <p:txBody>
          <a:bodyPr wrap="square" rtlCol="0">
            <a:spAutoFit/>
          </a:bodyPr>
          <a:lstStyle/>
          <a:p>
            <a:pPr algn="ctr"/>
            <a:r>
              <a:rPr lang="en-US" dirty="0" smtClean="0"/>
              <a:t>Township Trustee</a:t>
            </a:r>
          </a:p>
        </p:txBody>
      </p:sp>
      <p:sp>
        <p:nvSpPr>
          <p:cNvPr id="7" name="TextBox 6"/>
          <p:cNvSpPr txBox="1"/>
          <p:nvPr/>
        </p:nvSpPr>
        <p:spPr>
          <a:xfrm>
            <a:off x="609600" y="2297668"/>
            <a:ext cx="3276600" cy="369332"/>
          </a:xfrm>
          <a:prstGeom prst="rect">
            <a:avLst/>
          </a:prstGeom>
          <a:noFill/>
        </p:spPr>
        <p:txBody>
          <a:bodyPr wrap="square" rtlCol="0">
            <a:spAutoFit/>
          </a:bodyPr>
          <a:lstStyle/>
          <a:p>
            <a:pPr algn="ctr"/>
            <a:r>
              <a:rPr lang="en-US" dirty="0" smtClean="0"/>
              <a:t>Fairfield</a:t>
            </a:r>
            <a:endParaRPr lang="en-US" dirty="0"/>
          </a:p>
        </p:txBody>
      </p:sp>
      <p:sp>
        <p:nvSpPr>
          <p:cNvPr id="8" name="TextBox 7"/>
          <p:cNvSpPr txBox="1"/>
          <p:nvPr/>
        </p:nvSpPr>
        <p:spPr>
          <a:xfrm>
            <a:off x="5334000" y="2362200"/>
            <a:ext cx="457200" cy="369332"/>
          </a:xfrm>
          <a:prstGeom prst="rect">
            <a:avLst/>
          </a:prstGeom>
          <a:noFill/>
        </p:spPr>
        <p:txBody>
          <a:bodyPr wrap="square" rtlCol="0">
            <a:spAutoFit/>
          </a:bodyPr>
          <a:lstStyle/>
          <a:p>
            <a:r>
              <a:rPr lang="en-US" dirty="0" smtClean="0"/>
              <a:t>X</a:t>
            </a:r>
            <a:endParaRPr lang="en-US" dirty="0"/>
          </a:p>
        </p:txBody>
      </p:sp>
      <p:pic>
        <p:nvPicPr>
          <p:cNvPr id="11"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05800" y="6019800"/>
            <a:ext cx="609600" cy="609600"/>
          </a:xfrm>
          <a:prstGeom prst="rect">
            <a:avLst/>
          </a:prstGeom>
        </p:spPr>
      </p:pic>
    </p:spTree>
    <p:extLst>
      <p:ext uri="{BB962C8B-B14F-4D97-AF65-F5344CB8AC3E}">
        <p14:creationId xmlns:p14="http://schemas.microsoft.com/office/powerpoint/2010/main" val="59476334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369"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fade">
                                      <p:cBhvr>
                                        <p:cTn id="11" dur="750"/>
                                        <p:tgtEl>
                                          <p:spTgt spid="4">
                                            <p:txEl>
                                              <p:pRg st="1" end="1"/>
                                            </p:txEl>
                                          </p:spTgt>
                                        </p:tgtEl>
                                      </p:cBhvr>
                                    </p:animEffect>
                                  </p:childTnLst>
                                </p:cTn>
                              </p:par>
                              <p:par>
                                <p:cTn id="12" presetID="10" presetClass="entr" presetSubtype="0" fill="hold" grpId="0" nodeType="withEffect">
                                  <p:stCondLst>
                                    <p:cond delay="100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750"/>
                                        <p:tgtEl>
                                          <p:spTgt spid="4">
                                            <p:txEl>
                                              <p:pRg st="2" end="2"/>
                                            </p:txEl>
                                          </p:spTgt>
                                        </p:tgtEl>
                                      </p:cBhvr>
                                    </p:animEffect>
                                  </p:childTnLst>
                                </p:cTn>
                              </p:par>
                              <p:par>
                                <p:cTn id="20" presetID="10" presetClass="entr" presetSubtype="0" fill="hold" grpId="0" nodeType="withEffect">
                                  <p:stCondLst>
                                    <p:cond delay="100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par>
                                <p:cTn id="23" presetID="10" presetClass="entr" presetSubtype="0" fill="hold" grpId="0" nodeType="withEffect">
                                  <p:stCondLst>
                                    <p:cond delay="100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fade">
                                      <p:cBhvr>
                                        <p:cTn id="30" dur="750"/>
                                        <p:tgtEl>
                                          <p:spTgt spid="4">
                                            <p:txEl>
                                              <p:pRg st="3" end="3"/>
                                            </p:txEl>
                                          </p:spTgt>
                                        </p:tgtEl>
                                      </p:cBhvr>
                                    </p:animEffect>
                                  </p:childTnLst>
                                </p:cTn>
                              </p:par>
                              <p:par>
                                <p:cTn id="31" presetID="10" presetClass="entr" presetSubtype="0" fill="hold" grpId="0" nodeType="withEffect">
                                  <p:stCondLst>
                                    <p:cond delay="100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4" fill="hold" display="0">
                  <p:stCondLst>
                    <p:cond delay="indefinite"/>
                  </p:stCondLst>
                  <p:endCondLst>
                    <p:cond evt="onStopAudio" delay="0">
                      <p:tgtEl>
                        <p:sldTgt/>
                      </p:tgtEl>
                    </p:cond>
                  </p:endCondLst>
                </p:cTn>
                <p:tgtEl>
                  <p:spTgt spid="11"/>
                </p:tgtEl>
              </p:cMediaNode>
            </p:audio>
          </p:childTnLst>
        </p:cTn>
      </p:par>
    </p:tnLst>
    <p:bldLst>
      <p:bldP spid="3" grpId="0"/>
      <p:bldP spid="6" grpId="0"/>
      <p:bldP spid="7"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609600"/>
            <a:ext cx="6781800" cy="533400"/>
          </a:xfrm>
        </p:spPr>
        <p:txBody>
          <a:bodyPr/>
          <a:lstStyle/>
          <a:p>
            <a:r>
              <a:rPr lang="en-US" sz="4800" dirty="0" smtClean="0"/>
              <a:t>Overlapping races only</a:t>
            </a:r>
            <a:endParaRPr lang="en-US" sz="4800" dirty="0"/>
          </a:p>
        </p:txBody>
      </p:sp>
      <p:sp>
        <p:nvSpPr>
          <p:cNvPr id="3" name="Content Placeholder 2"/>
          <p:cNvSpPr>
            <a:spLocks noGrp="1"/>
          </p:cNvSpPr>
          <p:nvPr>
            <p:ph idx="1"/>
          </p:nvPr>
        </p:nvSpPr>
        <p:spPr>
          <a:xfrm>
            <a:off x="762000" y="1143000"/>
            <a:ext cx="7543800" cy="5257800"/>
          </a:xfrm>
        </p:spPr>
        <p:txBody>
          <a:bodyPr anchor="t"/>
          <a:lstStyle/>
          <a:p>
            <a:r>
              <a:rPr lang="en-US" dirty="0" smtClean="0"/>
              <a:t>What is an overlapping race?</a:t>
            </a:r>
          </a:p>
          <a:p>
            <a:pPr lvl="1"/>
            <a:r>
              <a:rPr lang="en-US" dirty="0" smtClean="0"/>
              <a:t>District includes areas in another county</a:t>
            </a:r>
          </a:p>
          <a:p>
            <a:pPr lvl="1"/>
            <a:r>
              <a:rPr lang="en-US" dirty="0" smtClean="0"/>
              <a:t>Examples: Middletown, Monroe, College Corner</a:t>
            </a:r>
          </a:p>
          <a:p>
            <a:r>
              <a:rPr lang="en-US" dirty="0" smtClean="0"/>
              <a:t>Collect signatures from voters in different counties on separate petition forms</a:t>
            </a:r>
          </a:p>
          <a:p>
            <a:r>
              <a:rPr lang="en-US" dirty="0" smtClean="0"/>
              <a:t>What if I have signers from more than one county on the same petition form?</a:t>
            </a:r>
          </a:p>
          <a:p>
            <a:pPr lvl="1"/>
            <a:r>
              <a:rPr lang="en-US" dirty="0" smtClean="0"/>
              <a:t>County with the most signatures on that form will process</a:t>
            </a:r>
          </a:p>
          <a:p>
            <a:pPr lvl="1"/>
            <a:r>
              <a:rPr lang="en-US" dirty="0" smtClean="0"/>
              <a:t>Signatures from other counties will not be valid</a:t>
            </a:r>
          </a:p>
          <a:p>
            <a:pPr marL="0" indent="0">
              <a:buNone/>
            </a:pPr>
            <a:r>
              <a:rPr lang="en-US" b="1" dirty="0" smtClean="0"/>
              <a:t>Example:  </a:t>
            </a:r>
            <a:r>
              <a:rPr lang="en-US" dirty="0" smtClean="0"/>
              <a:t>Petition has 10 signatures from Warren County and 6 from Butler County.  Warren County will check the 10 signatures, and then the rest will be invalid. </a:t>
            </a:r>
          </a:p>
          <a:p>
            <a:endParaRPr lang="en-US" dirty="0"/>
          </a:p>
        </p:txBody>
      </p:sp>
      <p:pic>
        <p:nvPicPr>
          <p:cNvPr id="15362"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498" y="6172200"/>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248400"/>
            <a:ext cx="609600" cy="609600"/>
          </a:xfrm>
          <a:prstGeom prst="rect">
            <a:avLst/>
          </a:prstGeom>
        </p:spPr>
      </p:pic>
    </p:spTree>
    <p:extLst>
      <p:ext uri="{BB962C8B-B14F-4D97-AF65-F5344CB8AC3E}">
        <p14:creationId xmlns:p14="http://schemas.microsoft.com/office/powerpoint/2010/main" val="34568352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3579"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100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1000"/>
                                        <p:tgtEl>
                                          <p:spTgt spid="3">
                                            <p:txEl>
                                              <p:pRg st="1" end="1"/>
                                            </p:txEl>
                                          </p:spTgt>
                                        </p:tgtEl>
                                      </p:cBhvr>
                                    </p:animEffect>
                                  </p:childTnLst>
                                </p:cTn>
                              </p:par>
                            </p:childTnLst>
                          </p:cTn>
                        </p:par>
                        <p:par>
                          <p:cTn id="12" fill="hold">
                            <p:stCondLst>
                              <p:cond delay="2000"/>
                            </p:stCondLst>
                            <p:childTnLst>
                              <p:par>
                                <p:cTn id="13" presetID="10" presetClass="entr" presetSubtype="0" fill="hold" grpId="0"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1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par>
                          <p:cTn id="26" fill="hold">
                            <p:stCondLst>
                              <p:cond delay="500"/>
                            </p:stCondLst>
                            <p:childTnLst>
                              <p:par>
                                <p:cTn id="27" presetID="10" presetClass="entr" presetSubtype="0" fill="hold" grpId="0" nodeType="afterEffect">
                                  <p:stCondLst>
                                    <p:cond delay="100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500"/>
                                        <p:tgtEl>
                                          <p:spTgt spid="3">
                                            <p:txEl>
                                              <p:pRg st="5" end="5"/>
                                            </p:txEl>
                                          </p:spTgt>
                                        </p:tgtEl>
                                      </p:cBhvr>
                                    </p:animEffect>
                                  </p:childTnLst>
                                </p:cTn>
                              </p:par>
                            </p:childTnLst>
                          </p:cTn>
                        </p:par>
                        <p:par>
                          <p:cTn id="30" fill="hold">
                            <p:stCondLst>
                              <p:cond delay="2000"/>
                            </p:stCondLst>
                            <p:childTnLst>
                              <p:par>
                                <p:cTn id="31" presetID="10" presetClass="entr" presetSubtype="0" fill="hold" grpId="0" nodeType="after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fade">
                                      <p:cBhvr>
                                        <p:cTn id="33" dur="500"/>
                                        <p:tgtEl>
                                          <p:spTgt spid="3">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7" end="7"/>
                                            </p:txEl>
                                          </p:spTgt>
                                        </p:tgtEl>
                                        <p:attrNameLst>
                                          <p:attrName>style.visibility</p:attrName>
                                        </p:attrNameLst>
                                      </p:cBhvr>
                                      <p:to>
                                        <p:strVal val="visible"/>
                                      </p:to>
                                    </p:set>
                                    <p:animEffect transition="in" filter="fade">
                                      <p:cBhvr>
                                        <p:cTn id="38"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914400"/>
          </a:xfrm>
        </p:spPr>
        <p:txBody>
          <a:bodyPr/>
          <a:lstStyle/>
          <a:p>
            <a:r>
              <a:rPr lang="en-US" sz="4000" dirty="0" smtClean="0"/>
              <a:t>Who can sign your petition?</a:t>
            </a:r>
            <a:endParaRPr lang="en-US" sz="4000" dirty="0"/>
          </a:p>
        </p:txBody>
      </p:sp>
      <p:sp>
        <p:nvSpPr>
          <p:cNvPr id="3" name="Content Placeholder 2"/>
          <p:cNvSpPr>
            <a:spLocks noGrp="1"/>
          </p:cNvSpPr>
          <p:nvPr>
            <p:ph idx="1"/>
          </p:nvPr>
        </p:nvSpPr>
        <p:spPr>
          <a:xfrm>
            <a:off x="724957" y="1295400"/>
            <a:ext cx="7543800" cy="4572000"/>
          </a:xfrm>
        </p:spPr>
        <p:txBody>
          <a:bodyPr anchor="t"/>
          <a:lstStyle/>
          <a:p>
            <a:r>
              <a:rPr lang="en-US" dirty="0" smtClean="0"/>
              <a:t>Registered voters in your district</a:t>
            </a:r>
          </a:p>
          <a:p>
            <a:pPr lvl="1"/>
            <a:r>
              <a:rPr lang="en-US" dirty="0" smtClean="0"/>
              <a:t>Address on petition must match voter registration </a:t>
            </a:r>
          </a:p>
          <a:p>
            <a:r>
              <a:rPr lang="en-US" dirty="0" smtClean="0"/>
              <a:t>Unsure if they are registered?</a:t>
            </a:r>
          </a:p>
          <a:p>
            <a:pPr lvl="1"/>
            <a:r>
              <a:rPr lang="en-US" dirty="0" smtClean="0"/>
              <a:t>Carry voter registration forms with you and have them complete when signing (BOE can supply these)</a:t>
            </a:r>
          </a:p>
          <a:p>
            <a:pPr lvl="1"/>
            <a:r>
              <a:rPr lang="en-US" dirty="0" smtClean="0"/>
              <a:t>OR, register them online at </a:t>
            </a:r>
            <a:r>
              <a:rPr lang="en-US" dirty="0" smtClean="0">
                <a:hlinkClick r:id="rId5"/>
              </a:rPr>
              <a:t>http://myohiovote.com</a:t>
            </a:r>
            <a:r>
              <a:rPr lang="en-US" dirty="0" smtClean="0"/>
              <a:t> </a:t>
            </a:r>
          </a:p>
          <a:p>
            <a:r>
              <a:rPr lang="en-US" dirty="0" smtClean="0"/>
              <a:t>We will process any voter registration forms you submit before we check your petition’s signatures. </a:t>
            </a:r>
            <a:endParaRPr lang="en-US" dirty="0"/>
          </a:p>
        </p:txBody>
      </p:sp>
      <p:pic>
        <p:nvPicPr>
          <p:cNvPr id="16386" name="Picture 2" descr="http://www.butlercountyelections.org/_assets_/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732" y="6096000"/>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772400" y="5181600"/>
            <a:ext cx="609600" cy="609600"/>
          </a:xfrm>
          <a:prstGeom prst="rect">
            <a:avLst/>
          </a:prstGeom>
        </p:spPr>
      </p:pic>
    </p:spTree>
    <p:extLst>
      <p:ext uri="{BB962C8B-B14F-4D97-AF65-F5344CB8AC3E}">
        <p14:creationId xmlns:p14="http://schemas.microsoft.com/office/powerpoint/2010/main" val="220444347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5059"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685800"/>
          </a:xfrm>
        </p:spPr>
        <p:txBody>
          <a:bodyPr/>
          <a:lstStyle/>
          <a:p>
            <a:r>
              <a:rPr lang="en-US" sz="3600" dirty="0" smtClean="0"/>
              <a:t>How should voters sign?</a:t>
            </a:r>
            <a:endParaRPr lang="en-US" sz="3600" dirty="0"/>
          </a:p>
        </p:txBody>
      </p:sp>
      <p:sp>
        <p:nvSpPr>
          <p:cNvPr id="3" name="Content Placeholder 2"/>
          <p:cNvSpPr>
            <a:spLocks noGrp="1"/>
          </p:cNvSpPr>
          <p:nvPr>
            <p:ph idx="1"/>
          </p:nvPr>
        </p:nvSpPr>
        <p:spPr>
          <a:xfrm>
            <a:off x="762000" y="990600"/>
            <a:ext cx="7543800" cy="4876800"/>
          </a:xfrm>
        </p:spPr>
        <p:txBody>
          <a:bodyPr anchor="t"/>
          <a:lstStyle/>
          <a:p>
            <a:pPr marL="0" indent="0">
              <a:spcAft>
                <a:spcPts val="1200"/>
              </a:spcAft>
              <a:buNone/>
            </a:pPr>
            <a:r>
              <a:rPr lang="en-US" dirty="0" smtClean="0"/>
              <a:t>Voters should:</a:t>
            </a:r>
          </a:p>
          <a:p>
            <a:pPr>
              <a:spcAft>
                <a:spcPts val="1200"/>
              </a:spcAft>
              <a:buFont typeface="Wingdings" pitchFamily="2" charset="2"/>
              <a:buChar char="ü"/>
            </a:pPr>
            <a:r>
              <a:rPr lang="en-US" dirty="0"/>
              <a:t>S</a:t>
            </a:r>
            <a:r>
              <a:rPr lang="en-US" dirty="0" smtClean="0"/>
              <a:t>ign in ink, not pencil (no ink stamps).</a:t>
            </a:r>
          </a:p>
          <a:p>
            <a:pPr>
              <a:spcAft>
                <a:spcPts val="1200"/>
              </a:spcAft>
              <a:buFont typeface="Wingdings" pitchFamily="2" charset="2"/>
              <a:buChar char="ü"/>
            </a:pPr>
            <a:r>
              <a:rPr lang="en-US" dirty="0" smtClean="0"/>
              <a:t>Use their </a:t>
            </a:r>
            <a:r>
              <a:rPr lang="en-US" dirty="0"/>
              <a:t>cursive, legal </a:t>
            </a:r>
            <a:r>
              <a:rPr lang="en-US" dirty="0" smtClean="0"/>
              <a:t>mark</a:t>
            </a:r>
          </a:p>
          <a:p>
            <a:pPr lvl="1">
              <a:spcAft>
                <a:spcPts val="1200"/>
              </a:spcAft>
              <a:buFont typeface="Wingdings" pitchFamily="2" charset="2"/>
              <a:buChar char="ü"/>
            </a:pPr>
            <a:r>
              <a:rPr lang="en-US" dirty="0" smtClean="0"/>
              <a:t>The signature should roughly match the one they used when signing for a Driver’s License or voter registration.</a:t>
            </a:r>
            <a:endParaRPr lang="en-US" dirty="0"/>
          </a:p>
          <a:p>
            <a:pPr>
              <a:spcAft>
                <a:spcPts val="1200"/>
              </a:spcAft>
              <a:buFont typeface="Wingdings" pitchFamily="2" charset="2"/>
              <a:buChar char="ü"/>
            </a:pPr>
            <a:r>
              <a:rPr lang="en-US" dirty="0" smtClean="0"/>
              <a:t>Write the address where they live, not a </a:t>
            </a:r>
            <a:r>
              <a:rPr lang="en-US" dirty="0"/>
              <a:t>P.O. </a:t>
            </a:r>
            <a:r>
              <a:rPr lang="en-US" dirty="0" smtClean="0"/>
              <a:t>Box</a:t>
            </a:r>
            <a:r>
              <a:rPr lang="en-US" dirty="0"/>
              <a:t> </a:t>
            </a:r>
            <a:r>
              <a:rPr lang="en-US" dirty="0" smtClean="0"/>
              <a:t>or mailing address</a:t>
            </a:r>
            <a:endParaRPr lang="en-US" dirty="0"/>
          </a:p>
          <a:p>
            <a:pPr>
              <a:spcAft>
                <a:spcPts val="1200"/>
              </a:spcAft>
              <a:buFont typeface="Wingdings" pitchFamily="2" charset="2"/>
              <a:buChar char="ü"/>
            </a:pPr>
            <a:r>
              <a:rPr lang="en-US" dirty="0" smtClean="0"/>
              <a:t>Write the date of signing</a:t>
            </a:r>
          </a:p>
          <a:p>
            <a:pPr>
              <a:spcAft>
                <a:spcPts val="1200"/>
              </a:spcAft>
              <a:buFont typeface="Wingdings" pitchFamily="2" charset="2"/>
              <a:buChar char="ü"/>
            </a:pPr>
            <a:r>
              <a:rPr lang="en-US" dirty="0" smtClean="0"/>
              <a:t>Can use ditto marks (“ “) if information is the same as signature immediately above it.</a:t>
            </a:r>
          </a:p>
          <a:p>
            <a:pPr>
              <a:buFont typeface="Wingdings" pitchFamily="2" charset="2"/>
              <a:buChar char="ü"/>
            </a:pPr>
            <a:endParaRPr lang="en-US" dirty="0" smtClean="0"/>
          </a:p>
          <a:p>
            <a:pPr>
              <a:buFont typeface="Wingdings" pitchFamily="2" charset="2"/>
              <a:buChar char="ü"/>
            </a:pPr>
            <a:endParaRPr lang="en-US" dirty="0"/>
          </a:p>
        </p:txBody>
      </p:sp>
      <p:pic>
        <p:nvPicPr>
          <p:cNvPr id="17410"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9" y="6096000"/>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05800" y="5853113"/>
            <a:ext cx="609600" cy="609600"/>
          </a:xfrm>
          <a:prstGeom prst="rect">
            <a:avLst/>
          </a:prstGeom>
        </p:spPr>
      </p:pic>
    </p:spTree>
    <p:extLst>
      <p:ext uri="{BB962C8B-B14F-4D97-AF65-F5344CB8AC3E}">
        <p14:creationId xmlns:p14="http://schemas.microsoft.com/office/powerpoint/2010/main" val="143633408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719" fill="hold"/>
                                        <p:tgtEl>
                                          <p:spTgt spid="4"/>
                                        </p:tgtEl>
                                      </p:cBhvr>
                                    </p:cmd>
                                  </p:childTnLst>
                                </p:cTn>
                              </p:par>
                            </p:childTnLst>
                          </p:cTn>
                        </p:par>
                        <p:par>
                          <p:cTn id="7" fill="hold">
                            <p:stCondLst>
                              <p:cond delay="53719"/>
                            </p:stCondLst>
                            <p:childTnLst>
                              <p:par>
                                <p:cTn id="8" presetID="2" presetClass="entr" presetSubtype="4" fill="hold" nodeType="afterEffect">
                                  <p:stCondLst>
                                    <p:cond delay="1000"/>
                                  </p:stCondLst>
                                  <p:childTnLst>
                                    <p:set>
                                      <p:cBhvr>
                                        <p:cTn id="9" dur="1" fill="hold">
                                          <p:stCondLst>
                                            <p:cond delay="0"/>
                                          </p:stCondLst>
                                        </p:cTn>
                                        <p:tgtEl>
                                          <p:spTgt spid="3">
                                            <p:txEl>
                                              <p:pRg st="1" end="1"/>
                                            </p:txEl>
                                          </p:spTgt>
                                        </p:tgtEl>
                                        <p:attrNameLst>
                                          <p:attrName>style.visibility</p:attrName>
                                        </p:attrNameLst>
                                      </p:cBhvr>
                                      <p:to>
                                        <p:strVal val="visible"/>
                                      </p:to>
                                    </p:set>
                                    <p:anim calcmode="lin" valueType="num">
                                      <p:cBhvr additive="base">
                                        <p:cTn id="10"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1"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par>
                          <p:cTn id="12" fill="hold">
                            <p:stCondLst>
                              <p:cond delay="55219"/>
                            </p:stCondLst>
                            <p:childTnLst>
                              <p:par>
                                <p:cTn id="13" presetID="2" presetClass="entr" presetSubtype="4" fill="hold" nodeType="afterEffect">
                                  <p:stCondLst>
                                    <p:cond delay="100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par>
                          <p:cTn id="17" fill="hold">
                            <p:stCondLst>
                              <p:cond delay="56719"/>
                            </p:stCondLst>
                            <p:childTnLst>
                              <p:par>
                                <p:cTn id="18" presetID="2" presetClass="entr" presetSubtype="4" fill="hold" nodeType="afterEffect">
                                  <p:stCondLst>
                                    <p:cond delay="1000"/>
                                  </p:stCondLst>
                                  <p:childTnLst>
                                    <p:set>
                                      <p:cBhvr>
                                        <p:cTn id="19" dur="1" fill="hold">
                                          <p:stCondLst>
                                            <p:cond delay="0"/>
                                          </p:stCondLst>
                                        </p:cTn>
                                        <p:tgtEl>
                                          <p:spTgt spid="3">
                                            <p:txEl>
                                              <p:pRg st="3" end="3"/>
                                            </p:txEl>
                                          </p:spTgt>
                                        </p:tgtEl>
                                        <p:attrNameLst>
                                          <p:attrName>style.visibility</p:attrName>
                                        </p:attrNameLst>
                                      </p:cBhvr>
                                      <p:to>
                                        <p:strVal val="visible"/>
                                      </p:to>
                                    </p:set>
                                    <p:anim calcmode="lin" valueType="num">
                                      <p:cBhvr additive="base">
                                        <p:cTn id="20"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1"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par>
                          <p:cTn id="22" fill="hold">
                            <p:stCondLst>
                              <p:cond delay="58219"/>
                            </p:stCondLst>
                            <p:childTnLst>
                              <p:par>
                                <p:cTn id="23" presetID="2" presetClass="entr" presetSubtype="4" fill="hold" nodeType="afterEffect">
                                  <p:stCondLst>
                                    <p:cond delay="100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par>
                          <p:cTn id="27" fill="hold">
                            <p:stCondLst>
                              <p:cond delay="59719"/>
                            </p:stCondLst>
                            <p:childTnLst>
                              <p:par>
                                <p:cTn id="28" presetID="2" presetClass="entr" presetSubtype="4" fill="hold" nodeType="afterEffect">
                                  <p:stCondLst>
                                    <p:cond delay="1000"/>
                                  </p:stCondLst>
                                  <p:childTnLst>
                                    <p:set>
                                      <p:cBhvr>
                                        <p:cTn id="29" dur="1" fill="hold">
                                          <p:stCondLst>
                                            <p:cond delay="0"/>
                                          </p:stCondLst>
                                        </p:cTn>
                                        <p:tgtEl>
                                          <p:spTgt spid="3">
                                            <p:txEl>
                                              <p:pRg st="5" end="5"/>
                                            </p:txEl>
                                          </p:spTgt>
                                        </p:tgtEl>
                                        <p:attrNameLst>
                                          <p:attrName>style.visibility</p:attrName>
                                        </p:attrNameLst>
                                      </p:cBhvr>
                                      <p:to>
                                        <p:strVal val="visible"/>
                                      </p:to>
                                    </p:set>
                                    <p:anim calcmode="lin" valueType="num">
                                      <p:cBhvr additive="base">
                                        <p:cTn id="30"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par>
                          <p:cTn id="32" fill="hold">
                            <p:stCondLst>
                              <p:cond delay="61219"/>
                            </p:stCondLst>
                            <p:childTnLst>
                              <p:par>
                                <p:cTn id="33" presetID="2" presetClass="entr" presetSubtype="4" fill="hold" nodeType="afterEffect">
                                  <p:stCondLst>
                                    <p:cond delay="1000"/>
                                  </p:stCondLst>
                                  <p:childTnLst>
                                    <p:set>
                                      <p:cBhvr>
                                        <p:cTn id="34" dur="1" fill="hold">
                                          <p:stCondLst>
                                            <p:cond delay="0"/>
                                          </p:stCondLst>
                                        </p:cTn>
                                        <p:tgtEl>
                                          <p:spTgt spid="3">
                                            <p:txEl>
                                              <p:pRg st="6" end="6"/>
                                            </p:txEl>
                                          </p:spTgt>
                                        </p:tgtEl>
                                        <p:attrNameLst>
                                          <p:attrName>style.visibility</p:attrName>
                                        </p:attrNameLst>
                                      </p:cBhvr>
                                      <p:to>
                                        <p:strVal val="visible"/>
                                      </p:to>
                                    </p:set>
                                    <p:anim calcmode="lin" valueType="num">
                                      <p:cBhvr additive="base">
                                        <p:cTn id="3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696200" cy="838200"/>
          </a:xfrm>
        </p:spPr>
        <p:txBody>
          <a:bodyPr/>
          <a:lstStyle/>
          <a:p>
            <a:r>
              <a:rPr lang="en-US" sz="4800" dirty="0" smtClean="0"/>
              <a:t>After collecting signatures</a:t>
            </a:r>
            <a:endParaRPr lang="en-US" sz="4800" dirty="0"/>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206" y="2133599"/>
            <a:ext cx="7963194" cy="3774877"/>
          </a:xfrm>
          <a:prstGeom prst="rect">
            <a:avLst/>
          </a:prstGeom>
          <a:noFill/>
          <a:ln w="9525">
            <a:solidFill>
              <a:schemeClr val="tx1"/>
            </a:solidFill>
            <a:miter lim="800000"/>
            <a:headEnd/>
            <a:tailEnd/>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Lst>
        </p:spPr>
      </p:pic>
      <p:pic>
        <p:nvPicPr>
          <p:cNvPr id="1028" name="Picture 4" descr="http://www.butlercountyelections.org/_assets_/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096000"/>
            <a:ext cx="657225" cy="65722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748293" y="1276351"/>
            <a:ext cx="7191375" cy="830997"/>
          </a:xfrm>
          <a:prstGeom prst="rect">
            <a:avLst/>
          </a:prstGeom>
          <a:noFill/>
        </p:spPr>
        <p:txBody>
          <a:bodyPr wrap="square" rtlCol="0">
            <a:spAutoFit/>
          </a:bodyPr>
          <a:lstStyle/>
          <a:p>
            <a:r>
              <a:rPr lang="en-US" sz="2400" dirty="0" smtClean="0"/>
              <a:t>Whoever circulated your petition must complete Circulator Statement.</a:t>
            </a:r>
            <a:endParaRPr lang="en-US" sz="2400" dirty="0"/>
          </a:p>
        </p:txBody>
      </p:sp>
      <p:sp>
        <p:nvSpPr>
          <p:cNvPr id="6" name="TextBox 5"/>
          <p:cNvSpPr txBox="1"/>
          <p:nvPr/>
        </p:nvSpPr>
        <p:spPr>
          <a:xfrm>
            <a:off x="1066800" y="2362200"/>
            <a:ext cx="3048000" cy="381000"/>
          </a:xfrm>
          <a:prstGeom prst="rect">
            <a:avLst/>
          </a:prstGeom>
          <a:solidFill>
            <a:srgbClr val="FFFF00"/>
          </a:solidFill>
        </p:spPr>
        <p:txBody>
          <a:bodyPr wrap="square" rtlCol="0">
            <a:spAutoFit/>
          </a:bodyPr>
          <a:lstStyle/>
          <a:p>
            <a:r>
              <a:rPr lang="en-US" dirty="0" smtClean="0"/>
              <a:t>Brian Hester</a:t>
            </a:r>
            <a:endParaRPr lang="en-US" dirty="0"/>
          </a:p>
        </p:txBody>
      </p:sp>
      <p:sp>
        <p:nvSpPr>
          <p:cNvPr id="7" name="TextBox 6"/>
          <p:cNvSpPr txBox="1"/>
          <p:nvPr/>
        </p:nvSpPr>
        <p:spPr>
          <a:xfrm>
            <a:off x="4967868" y="4205703"/>
            <a:ext cx="2971800" cy="369332"/>
          </a:xfrm>
          <a:prstGeom prst="rect">
            <a:avLst/>
          </a:prstGeom>
          <a:solidFill>
            <a:srgbClr val="FFFF00"/>
          </a:solidFill>
        </p:spPr>
        <p:txBody>
          <a:bodyPr wrap="square" rtlCol="0">
            <a:spAutoFit/>
          </a:bodyPr>
          <a:lstStyle/>
          <a:p>
            <a:r>
              <a:rPr lang="en-US" dirty="0" smtClean="0">
                <a:latin typeface="Lucida Handwriting" panose="03010101010101010101" pitchFamily="66" charset="0"/>
              </a:rPr>
              <a:t>Brian Hester</a:t>
            </a:r>
            <a:endParaRPr lang="en-US" dirty="0">
              <a:latin typeface="Lucida Handwriting" panose="03010101010101010101" pitchFamily="66" charset="0"/>
            </a:endParaRPr>
          </a:p>
        </p:txBody>
      </p:sp>
      <p:sp>
        <p:nvSpPr>
          <p:cNvPr id="8" name="TextBox 7"/>
          <p:cNvSpPr txBox="1"/>
          <p:nvPr/>
        </p:nvSpPr>
        <p:spPr>
          <a:xfrm>
            <a:off x="4967868" y="4724400"/>
            <a:ext cx="2652132" cy="381000"/>
          </a:xfrm>
          <a:prstGeom prst="rect">
            <a:avLst/>
          </a:prstGeom>
          <a:solidFill>
            <a:srgbClr val="FFFF00"/>
          </a:solidFill>
        </p:spPr>
        <p:txBody>
          <a:bodyPr wrap="square" rtlCol="0">
            <a:spAutoFit/>
          </a:bodyPr>
          <a:lstStyle/>
          <a:p>
            <a:r>
              <a:rPr lang="en-US" dirty="0" smtClean="0"/>
              <a:t>1802 Princeton Rd.</a:t>
            </a:r>
            <a:endParaRPr lang="en-US" dirty="0"/>
          </a:p>
        </p:txBody>
      </p:sp>
      <p:sp>
        <p:nvSpPr>
          <p:cNvPr id="9" name="TextBox 8"/>
          <p:cNvSpPr txBox="1"/>
          <p:nvPr/>
        </p:nvSpPr>
        <p:spPr>
          <a:xfrm>
            <a:off x="4967868" y="5334000"/>
            <a:ext cx="2652132" cy="369332"/>
          </a:xfrm>
          <a:prstGeom prst="rect">
            <a:avLst/>
          </a:prstGeom>
          <a:solidFill>
            <a:srgbClr val="FFFF00"/>
          </a:solidFill>
        </p:spPr>
        <p:txBody>
          <a:bodyPr wrap="square" rtlCol="0">
            <a:spAutoFit/>
          </a:bodyPr>
          <a:lstStyle/>
          <a:p>
            <a:r>
              <a:rPr lang="en-US" dirty="0" smtClean="0"/>
              <a:t>Hamilton, OH  45011</a:t>
            </a:r>
            <a:endParaRPr lang="en-US" dirty="0"/>
          </a:p>
        </p:txBody>
      </p:sp>
      <p:sp>
        <p:nvSpPr>
          <p:cNvPr id="10" name="TextBox 9"/>
          <p:cNvSpPr txBox="1"/>
          <p:nvPr/>
        </p:nvSpPr>
        <p:spPr>
          <a:xfrm>
            <a:off x="1752600" y="3015734"/>
            <a:ext cx="457200" cy="369332"/>
          </a:xfrm>
          <a:prstGeom prst="rect">
            <a:avLst/>
          </a:prstGeom>
          <a:solidFill>
            <a:srgbClr val="FFFF00"/>
          </a:solidFill>
        </p:spPr>
        <p:txBody>
          <a:bodyPr wrap="square" rtlCol="0">
            <a:spAutoFit/>
          </a:bodyPr>
          <a:lstStyle/>
          <a:p>
            <a:r>
              <a:rPr lang="en-US" dirty="0" smtClean="0"/>
              <a:t>18</a:t>
            </a:r>
            <a:endParaRPr lang="en-US" dirty="0"/>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001000" y="6096000"/>
            <a:ext cx="609600" cy="609600"/>
          </a:xfrm>
          <a:prstGeom prst="rect">
            <a:avLst/>
          </a:prstGeom>
        </p:spPr>
      </p:pic>
    </p:spTree>
    <p:extLst>
      <p:ext uri="{BB962C8B-B14F-4D97-AF65-F5344CB8AC3E}">
        <p14:creationId xmlns:p14="http://schemas.microsoft.com/office/powerpoint/2010/main" val="29906113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32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6" grpId="0" animBg="1"/>
      <p:bldP spid="7" grpId="0" animBg="1"/>
      <p:bldP spid="8" grpId="0" animBg="1"/>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533400"/>
          </a:xfrm>
        </p:spPr>
        <p:txBody>
          <a:bodyPr/>
          <a:lstStyle/>
          <a:p>
            <a:r>
              <a:rPr lang="en-US" sz="3200" dirty="0" smtClean="0"/>
              <a:t>Easiest way to invalidate a part-petition</a:t>
            </a:r>
            <a:endParaRPr lang="en-US" sz="3200" dirty="0"/>
          </a:p>
        </p:txBody>
      </p:sp>
      <p:sp>
        <p:nvSpPr>
          <p:cNvPr id="3" name="TextBox 2"/>
          <p:cNvSpPr txBox="1"/>
          <p:nvPr/>
        </p:nvSpPr>
        <p:spPr>
          <a:xfrm>
            <a:off x="838200" y="838200"/>
            <a:ext cx="7467600" cy="923330"/>
          </a:xfrm>
          <a:prstGeom prst="rect">
            <a:avLst/>
          </a:prstGeom>
          <a:noFill/>
        </p:spPr>
        <p:txBody>
          <a:bodyPr wrap="square" rtlCol="0">
            <a:spAutoFit/>
          </a:bodyPr>
          <a:lstStyle/>
          <a:p>
            <a:r>
              <a:rPr lang="en-US" dirty="0" smtClean="0"/>
              <a:t>Circulator going door-to-door is told by a husband that his wife will sign but can’t come to the door.  He disappears with part-petition into the house and returns it like this:</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598" y="1761530"/>
            <a:ext cx="7046089" cy="159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3295379"/>
            <a:ext cx="6934200" cy="369332"/>
          </a:xfrm>
          <a:prstGeom prst="rect">
            <a:avLst/>
          </a:prstGeom>
          <a:noFill/>
        </p:spPr>
        <p:txBody>
          <a:bodyPr wrap="square" rtlCol="0">
            <a:spAutoFit/>
          </a:bodyPr>
          <a:lstStyle/>
          <a:p>
            <a:pPr algn="ctr"/>
            <a:r>
              <a:rPr lang="en-US" dirty="0" smtClean="0"/>
              <a:t>But here’s how their signatures appear on file at the BOE:</a:t>
            </a:r>
            <a:endParaRPr lang="en-US" dirty="0"/>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655229"/>
            <a:ext cx="1491844" cy="94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6572" y="3664589"/>
            <a:ext cx="1200128" cy="94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876572" y="4605230"/>
            <a:ext cx="3067028" cy="461665"/>
          </a:xfrm>
          <a:prstGeom prst="rect">
            <a:avLst/>
          </a:prstGeom>
          <a:noFill/>
        </p:spPr>
        <p:txBody>
          <a:bodyPr wrap="square" rtlCol="0">
            <a:spAutoFit/>
          </a:bodyPr>
          <a:lstStyle/>
          <a:p>
            <a:pPr algn="ctr"/>
            <a:r>
              <a:rPr lang="en-US" sz="2400" dirty="0" smtClean="0">
                <a:latin typeface="+mj-lt"/>
              </a:rPr>
              <a:t>Result?</a:t>
            </a:r>
            <a:endParaRPr lang="en-US" sz="2400" dirty="0">
              <a:latin typeface="+mj-lt"/>
            </a:endParaRPr>
          </a:p>
        </p:txBody>
      </p:sp>
      <p:sp>
        <p:nvSpPr>
          <p:cNvPr id="6" name="TextBox 5"/>
          <p:cNvSpPr txBox="1"/>
          <p:nvPr/>
        </p:nvSpPr>
        <p:spPr>
          <a:xfrm>
            <a:off x="958272" y="4953000"/>
            <a:ext cx="7162801" cy="1200329"/>
          </a:xfrm>
          <a:prstGeom prst="rect">
            <a:avLst/>
          </a:prstGeom>
          <a:noFill/>
        </p:spPr>
        <p:txBody>
          <a:bodyPr wrap="square" rtlCol="0">
            <a:spAutoFit/>
          </a:bodyPr>
          <a:lstStyle/>
          <a:p>
            <a:r>
              <a:rPr lang="en-US" dirty="0" smtClean="0"/>
              <a:t>Not only is the wife’s signature invalid, but the </a:t>
            </a:r>
            <a:r>
              <a:rPr lang="en-US" b="1" u="sng" dirty="0" smtClean="0"/>
              <a:t>entire part-petition</a:t>
            </a:r>
            <a:r>
              <a:rPr lang="en-US" b="1" dirty="0" smtClean="0"/>
              <a:t> </a:t>
            </a:r>
            <a:r>
              <a:rPr lang="en-US" dirty="0" smtClean="0"/>
              <a:t>is </a:t>
            </a:r>
            <a:r>
              <a:rPr lang="en-US" dirty="0" smtClean="0">
                <a:solidFill>
                  <a:srgbClr val="FF0000"/>
                </a:solidFill>
              </a:rPr>
              <a:t>invalidated</a:t>
            </a:r>
            <a:r>
              <a:rPr lang="en-US" dirty="0" smtClean="0"/>
              <a:t>, along with the other signatures because the circulator clearly allowed someone else to sign for another or otherwise did not witness every signature.</a:t>
            </a:r>
            <a:endParaRPr lang="en-US" dirty="0"/>
          </a:p>
        </p:txBody>
      </p:sp>
      <p:pic>
        <p:nvPicPr>
          <p:cNvPr id="2054" name="Picture 6" descr="http://www.butlercountyelections.org/_assets_/images/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2943" y="6079067"/>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1"/>
            <p:extLst>
              <p:ext uri="{DAA4B4D4-6D71-4841-9C94-3DE7FCFB9230}">
                <p14:media xmlns:p14="http://schemas.microsoft.com/office/powerpoint/2010/main" r:embed="rId2">
                  <p14:trim st="556.1792"/>
                </p14:media>
              </p:ext>
            </p:extLst>
          </p:nvPr>
        </p:nvPicPr>
        <p:blipFill>
          <a:blip r:embed="rId9"/>
          <a:stretch>
            <a:fillRect/>
          </a:stretch>
        </p:blipFill>
        <p:spPr>
          <a:xfrm>
            <a:off x="7658100" y="6015812"/>
            <a:ext cx="609600" cy="609600"/>
          </a:xfrm>
          <a:prstGeom prst="rect">
            <a:avLst/>
          </a:prstGeom>
        </p:spPr>
      </p:pic>
    </p:spTree>
    <p:extLst>
      <p:ext uri="{BB962C8B-B14F-4D97-AF65-F5344CB8AC3E}">
        <p14:creationId xmlns:p14="http://schemas.microsoft.com/office/powerpoint/2010/main" val="66788117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963"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050"/>
                                        </p:tgtEl>
                                        <p:attrNameLst>
                                          <p:attrName>style.visibility</p:attrName>
                                        </p:attrNameLst>
                                      </p:cBhvr>
                                      <p:to>
                                        <p:strVal val="visible"/>
                                      </p:to>
                                    </p:set>
                                    <p:animEffect transition="in" filter="fade">
                                      <p:cBhvr>
                                        <p:cTn id="11" dur="1000"/>
                                        <p:tgtEl>
                                          <p:spTgt spid="2050"/>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1000"/>
                                  </p:stCondLst>
                                  <p:childTnLst>
                                    <p:set>
                                      <p:cBhvr>
                                        <p:cTn id="20" dur="1" fill="hold">
                                          <p:stCondLst>
                                            <p:cond delay="0"/>
                                          </p:stCondLst>
                                        </p:cTn>
                                        <p:tgtEl>
                                          <p:spTgt spid="2051"/>
                                        </p:tgtEl>
                                        <p:attrNameLst>
                                          <p:attrName>style.visibility</p:attrName>
                                        </p:attrNameLst>
                                      </p:cBhvr>
                                      <p:to>
                                        <p:strVal val="visible"/>
                                      </p:to>
                                    </p:set>
                                    <p:anim calcmode="lin" valueType="num">
                                      <p:cBhvr>
                                        <p:cTn id="21" dur="500" fill="hold"/>
                                        <p:tgtEl>
                                          <p:spTgt spid="2051"/>
                                        </p:tgtEl>
                                        <p:attrNameLst>
                                          <p:attrName>ppt_w</p:attrName>
                                        </p:attrNameLst>
                                      </p:cBhvr>
                                      <p:tavLst>
                                        <p:tav tm="0">
                                          <p:val>
                                            <p:fltVal val="0"/>
                                          </p:val>
                                        </p:tav>
                                        <p:tav tm="100000">
                                          <p:val>
                                            <p:strVal val="#ppt_w"/>
                                          </p:val>
                                        </p:tav>
                                      </p:tavLst>
                                    </p:anim>
                                    <p:anim calcmode="lin" valueType="num">
                                      <p:cBhvr>
                                        <p:cTn id="22" dur="500" fill="hold"/>
                                        <p:tgtEl>
                                          <p:spTgt spid="2051"/>
                                        </p:tgtEl>
                                        <p:attrNameLst>
                                          <p:attrName>ppt_h</p:attrName>
                                        </p:attrNameLst>
                                      </p:cBhvr>
                                      <p:tavLst>
                                        <p:tav tm="0">
                                          <p:val>
                                            <p:fltVal val="0"/>
                                          </p:val>
                                        </p:tav>
                                        <p:tav tm="100000">
                                          <p:val>
                                            <p:strVal val="#ppt_h"/>
                                          </p:val>
                                        </p:tav>
                                      </p:tavLst>
                                    </p:anim>
                                    <p:animEffect transition="in" filter="fade">
                                      <p:cBhvr>
                                        <p:cTn id="23" dur="500"/>
                                        <p:tgtEl>
                                          <p:spTgt spid="2051"/>
                                        </p:tgtEl>
                                      </p:cBhvr>
                                    </p:animEffect>
                                  </p:childTnLst>
                                </p:cTn>
                              </p:par>
                              <p:par>
                                <p:cTn id="24" presetID="53" presetClass="entr" presetSubtype="16" fill="hold" nodeType="withEffect">
                                  <p:stCondLst>
                                    <p:cond delay="1000"/>
                                  </p:stCondLst>
                                  <p:childTnLst>
                                    <p:set>
                                      <p:cBhvr>
                                        <p:cTn id="25" dur="1" fill="hold">
                                          <p:stCondLst>
                                            <p:cond delay="0"/>
                                          </p:stCondLst>
                                        </p:cTn>
                                        <p:tgtEl>
                                          <p:spTgt spid="2052"/>
                                        </p:tgtEl>
                                        <p:attrNameLst>
                                          <p:attrName>style.visibility</p:attrName>
                                        </p:attrNameLst>
                                      </p:cBhvr>
                                      <p:to>
                                        <p:strVal val="visible"/>
                                      </p:to>
                                    </p:set>
                                    <p:anim calcmode="lin" valueType="num">
                                      <p:cBhvr>
                                        <p:cTn id="26" dur="500" fill="hold"/>
                                        <p:tgtEl>
                                          <p:spTgt spid="2052"/>
                                        </p:tgtEl>
                                        <p:attrNameLst>
                                          <p:attrName>ppt_w</p:attrName>
                                        </p:attrNameLst>
                                      </p:cBhvr>
                                      <p:tavLst>
                                        <p:tav tm="0">
                                          <p:val>
                                            <p:fltVal val="0"/>
                                          </p:val>
                                        </p:tav>
                                        <p:tav tm="100000">
                                          <p:val>
                                            <p:strVal val="#ppt_w"/>
                                          </p:val>
                                        </p:tav>
                                      </p:tavLst>
                                    </p:anim>
                                    <p:anim calcmode="lin" valueType="num">
                                      <p:cBhvr>
                                        <p:cTn id="27" dur="500" fill="hold"/>
                                        <p:tgtEl>
                                          <p:spTgt spid="2052"/>
                                        </p:tgtEl>
                                        <p:attrNameLst>
                                          <p:attrName>ppt_h</p:attrName>
                                        </p:attrNameLst>
                                      </p:cBhvr>
                                      <p:tavLst>
                                        <p:tav tm="0">
                                          <p:val>
                                            <p:fltVal val="0"/>
                                          </p:val>
                                        </p:tav>
                                        <p:tav tm="100000">
                                          <p:val>
                                            <p:strVal val="#ppt_h"/>
                                          </p:val>
                                        </p:tav>
                                      </p:tavLst>
                                    </p:anim>
                                    <p:animEffect transition="in" filter="fade">
                                      <p:cBhvr>
                                        <p:cTn id="28" dur="500"/>
                                        <p:tgtEl>
                                          <p:spTgt spid="2052"/>
                                        </p:tgtEl>
                                      </p:cBhvr>
                                    </p:animEffect>
                                  </p:childTnLst>
                                </p:cTn>
                              </p:par>
                            </p:childTnLst>
                          </p:cTn>
                        </p:par>
                        <p:par>
                          <p:cTn id="29" fill="hold">
                            <p:stCondLst>
                              <p:cond delay="1500"/>
                            </p:stCondLst>
                            <p:childTnLst>
                              <p:par>
                                <p:cTn id="30" presetID="10" presetClass="entr" presetSubtype="0" fill="hold" grpId="0" nodeType="afterEffect">
                                  <p:stCondLst>
                                    <p:cond delay="100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1000"/>
                                        <p:tgtEl>
                                          <p:spTgt spid="6"/>
                                        </p:tgtEl>
                                      </p:cBhvr>
                                    </p:animEffect>
                                    <p:anim calcmode="lin" valueType="num">
                                      <p:cBhvr>
                                        <p:cTn id="38" dur="1000" fill="hold"/>
                                        <p:tgtEl>
                                          <p:spTgt spid="6"/>
                                        </p:tgtEl>
                                        <p:attrNameLst>
                                          <p:attrName>ppt_x</p:attrName>
                                        </p:attrNameLst>
                                      </p:cBhvr>
                                      <p:tavLst>
                                        <p:tav tm="0">
                                          <p:val>
                                            <p:strVal val="#ppt_x"/>
                                          </p:val>
                                        </p:tav>
                                        <p:tav tm="100000">
                                          <p:val>
                                            <p:strVal val="#ppt_x"/>
                                          </p:val>
                                        </p:tav>
                                      </p:tavLst>
                                    </p:anim>
                                    <p:anim calcmode="lin" valueType="num">
                                      <p:cBhvr>
                                        <p:cTn id="3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40" fill="hold" display="0">
                  <p:stCondLst>
                    <p:cond delay="indefinite"/>
                  </p:stCondLst>
                  <p:endCondLst>
                    <p:cond evt="onStopAudio" delay="0">
                      <p:tgtEl>
                        <p:sldTgt/>
                      </p:tgtEl>
                    </p:cond>
                  </p:endCondLst>
                </p:cTn>
                <p:tgtEl>
                  <p:spTgt spid="7"/>
                </p:tgtEl>
              </p:cMediaNode>
            </p:audio>
          </p:childTnLst>
        </p:cTn>
      </p:par>
    </p:tnLst>
    <p:bldLst>
      <p:bldP spid="4"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7543800" cy="533400"/>
          </a:xfrm>
        </p:spPr>
        <p:txBody>
          <a:bodyPr/>
          <a:lstStyle/>
          <a:p>
            <a:r>
              <a:rPr lang="en-US" sz="3200" dirty="0" smtClean="0"/>
              <a:t>Easiest way to </a:t>
            </a:r>
            <a:r>
              <a:rPr lang="en-US" sz="3200" dirty="0" smtClean="0">
                <a:solidFill>
                  <a:srgbClr val="FF0000"/>
                </a:solidFill>
              </a:rPr>
              <a:t>avoid </a:t>
            </a:r>
            <a:r>
              <a:rPr lang="en-US" sz="3200" dirty="0" smtClean="0"/>
              <a:t>invalidation</a:t>
            </a:r>
            <a:endParaRPr lang="en-US" sz="3200" dirty="0"/>
          </a:p>
        </p:txBody>
      </p:sp>
      <p:sp>
        <p:nvSpPr>
          <p:cNvPr id="3" name="TextBox 2"/>
          <p:cNvSpPr txBox="1"/>
          <p:nvPr/>
        </p:nvSpPr>
        <p:spPr>
          <a:xfrm>
            <a:off x="838200" y="838200"/>
            <a:ext cx="7467600" cy="923330"/>
          </a:xfrm>
          <a:prstGeom prst="rect">
            <a:avLst/>
          </a:prstGeom>
          <a:noFill/>
        </p:spPr>
        <p:txBody>
          <a:bodyPr wrap="square" rtlCol="0">
            <a:spAutoFit/>
          </a:bodyPr>
          <a:lstStyle/>
          <a:p>
            <a:r>
              <a:rPr lang="en-US" dirty="0" smtClean="0"/>
              <a:t>Circulator going door-to-door is told by a husband his wife will sign but can’t come to the door.  He disappears with part-petition into the house and returns it like this:</a:t>
            </a:r>
            <a:endParaRPr lang="en-US" dirty="0"/>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0599" y="1676400"/>
            <a:ext cx="7046089" cy="1591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066800" y="3295379"/>
            <a:ext cx="6934200" cy="369332"/>
          </a:xfrm>
          <a:prstGeom prst="rect">
            <a:avLst/>
          </a:prstGeom>
          <a:noFill/>
        </p:spPr>
        <p:txBody>
          <a:bodyPr wrap="square" rtlCol="0">
            <a:spAutoFit/>
          </a:bodyPr>
          <a:lstStyle/>
          <a:p>
            <a:pPr algn="ctr"/>
            <a:r>
              <a:rPr lang="en-US" dirty="0" smtClean="0"/>
              <a:t>But here’s how their signatures appear on file at the BOE:</a:t>
            </a:r>
            <a:endParaRPr lang="en-US" dirty="0"/>
          </a:p>
        </p:txBody>
      </p:sp>
      <p:pic>
        <p:nvPicPr>
          <p:cNvPr id="2051"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67200" y="3655229"/>
            <a:ext cx="1491844" cy="94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76572" y="3664589"/>
            <a:ext cx="1200128" cy="940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990599" y="4605230"/>
            <a:ext cx="7162801" cy="461665"/>
          </a:xfrm>
          <a:prstGeom prst="rect">
            <a:avLst/>
          </a:prstGeom>
          <a:noFill/>
        </p:spPr>
        <p:txBody>
          <a:bodyPr wrap="square" rtlCol="0">
            <a:spAutoFit/>
          </a:bodyPr>
          <a:lstStyle/>
          <a:p>
            <a:pPr algn="ctr"/>
            <a:r>
              <a:rPr lang="en-US" sz="2400" dirty="0" smtClean="0">
                <a:latin typeface="+mj-lt"/>
              </a:rPr>
              <a:t>How do you avoid invalidation?</a:t>
            </a:r>
            <a:endParaRPr lang="en-US" sz="2400" dirty="0">
              <a:latin typeface="+mj-lt"/>
            </a:endParaRPr>
          </a:p>
        </p:txBody>
      </p:sp>
      <p:sp>
        <p:nvSpPr>
          <p:cNvPr id="6" name="TextBox 5"/>
          <p:cNvSpPr txBox="1"/>
          <p:nvPr/>
        </p:nvSpPr>
        <p:spPr>
          <a:xfrm>
            <a:off x="990599" y="5029200"/>
            <a:ext cx="7162801" cy="1200329"/>
          </a:xfrm>
          <a:prstGeom prst="rect">
            <a:avLst/>
          </a:prstGeom>
          <a:noFill/>
        </p:spPr>
        <p:txBody>
          <a:bodyPr wrap="square" rtlCol="0">
            <a:spAutoFit/>
          </a:bodyPr>
          <a:lstStyle/>
          <a:p>
            <a:r>
              <a:rPr lang="en-US" dirty="0" smtClean="0"/>
              <a:t>Circulator simply strikes out any signature she or he didn’t witness (the wife’s on line 2).  Husband’s signature is valid, and circulator doesn’t include the struck out signature in the signature count in their circulator statement. Petition is valid.</a:t>
            </a:r>
            <a:endParaRPr lang="en-US" dirty="0"/>
          </a:p>
        </p:txBody>
      </p:sp>
      <p:pic>
        <p:nvPicPr>
          <p:cNvPr id="5122" name="Picture 2" descr="http://www.butlercountyelections.org/_assets_/images/logo.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530" y="6096000"/>
            <a:ext cx="657225" cy="657226"/>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1066800" y="2971800"/>
            <a:ext cx="6858000" cy="0"/>
          </a:xfrm>
          <a:prstGeom prst="line">
            <a:avLst/>
          </a:prstGeom>
          <a:ln w="19050"/>
        </p:spPr>
        <p:style>
          <a:lnRef idx="1">
            <a:schemeClr val="dk1"/>
          </a:lnRef>
          <a:fillRef idx="0">
            <a:schemeClr val="dk1"/>
          </a:fillRef>
          <a:effectRef idx="0">
            <a:schemeClr val="dk1"/>
          </a:effectRef>
          <a:fontRef idx="minor">
            <a:schemeClr val="tx1"/>
          </a:fontRef>
        </p:style>
      </p:cxn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7753350" y="5827958"/>
            <a:ext cx="609600" cy="609600"/>
          </a:xfrm>
          <a:prstGeom prst="rect">
            <a:avLst/>
          </a:prstGeom>
        </p:spPr>
      </p:pic>
    </p:spTree>
    <p:extLst>
      <p:ext uri="{BB962C8B-B14F-4D97-AF65-F5344CB8AC3E}">
        <p14:creationId xmlns:p14="http://schemas.microsoft.com/office/powerpoint/2010/main" val="405907043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979"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7" presetClass="emph" presetSubtype="2" fill="hold" nodeType="afterEffect">
                                  <p:stCondLst>
                                    <p:cond delay="1000"/>
                                  </p:stCondLst>
                                  <p:childTnLst>
                                    <p:animClr clrSpc="rgb" dir="cw">
                                      <p:cBhvr>
                                        <p:cTn id="16" dur="2000" fill="hold"/>
                                        <p:tgtEl>
                                          <p:spTgt spid="2050"/>
                                        </p:tgtEl>
                                        <p:attrNameLst>
                                          <p:attrName>stroke.color</p:attrName>
                                        </p:attrNameLst>
                                      </p:cBhvr>
                                      <p:to>
                                        <a:schemeClr val="accent2"/>
                                      </p:to>
                                    </p:animClr>
                                    <p:set>
                                      <p:cBhvr>
                                        <p:cTn id="17" dur="2000" fill="hold"/>
                                        <p:tgtEl>
                                          <p:spTgt spid="2050"/>
                                        </p:tgtEl>
                                        <p:attrNameLst>
                                          <p:attrName>stroke.on</p:attrName>
                                        </p:attrNameLst>
                                      </p:cBhvr>
                                      <p:to>
                                        <p:strVal val="true"/>
                                      </p:to>
                                    </p:set>
                                  </p:childTnLst>
                                </p:cTn>
                              </p:par>
                              <p:par>
                                <p:cTn id="18" presetID="22" presetClass="entr" presetSubtype="8" fill="hold" nodeType="withEffect">
                                  <p:stCondLst>
                                    <p:cond delay="300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1" fill="hold" display="0">
                  <p:stCondLst>
                    <p:cond delay="indefinite"/>
                  </p:stCondLst>
                  <p:endCondLst>
                    <p:cond evt="onStopAudio" delay="0">
                      <p:tgtEl>
                        <p:sldTgt/>
                      </p:tgtEl>
                    </p:cond>
                  </p:endCondLst>
                </p:cTn>
                <p:tgtEl>
                  <p:spTgt spid="7"/>
                </p:tgtEl>
              </p:cMediaNode>
            </p:audio>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762000"/>
          </a:xfrm>
        </p:spPr>
        <p:txBody>
          <a:bodyPr/>
          <a:lstStyle/>
          <a:p>
            <a:r>
              <a:rPr lang="en-US" sz="4800" dirty="0" smtClean="0"/>
              <a:t>More “Do’s” and “Don’ts”</a:t>
            </a:r>
            <a:endParaRPr lang="en-US" sz="4800" dirty="0"/>
          </a:p>
        </p:txBody>
      </p:sp>
      <p:sp>
        <p:nvSpPr>
          <p:cNvPr id="3" name="Text Placeholder 2"/>
          <p:cNvSpPr>
            <a:spLocks noGrp="1"/>
          </p:cNvSpPr>
          <p:nvPr>
            <p:ph type="body" idx="1"/>
          </p:nvPr>
        </p:nvSpPr>
        <p:spPr>
          <a:xfrm>
            <a:off x="4572000" y="1295400"/>
            <a:ext cx="3657600" cy="639762"/>
          </a:xfrm>
        </p:spPr>
        <p:txBody>
          <a:bodyPr/>
          <a:lstStyle/>
          <a:p>
            <a:pPr algn="ctr"/>
            <a:r>
              <a:rPr lang="en-US" dirty="0" smtClean="0">
                <a:solidFill>
                  <a:srgbClr val="FF0000"/>
                </a:solidFill>
              </a:rPr>
              <a:t>Don’t</a:t>
            </a:r>
            <a:endParaRPr lang="en-US" dirty="0">
              <a:solidFill>
                <a:srgbClr val="FF0000"/>
              </a:solidFill>
            </a:endParaRPr>
          </a:p>
        </p:txBody>
      </p:sp>
      <p:sp>
        <p:nvSpPr>
          <p:cNvPr id="4" name="Content Placeholder 3"/>
          <p:cNvSpPr>
            <a:spLocks noGrp="1"/>
          </p:cNvSpPr>
          <p:nvPr>
            <p:ph sz="half" idx="2"/>
          </p:nvPr>
        </p:nvSpPr>
        <p:spPr>
          <a:xfrm>
            <a:off x="4648200" y="1905000"/>
            <a:ext cx="3657600" cy="4114800"/>
          </a:xfrm>
        </p:spPr>
        <p:txBody>
          <a:bodyPr/>
          <a:lstStyle/>
          <a:p>
            <a:r>
              <a:rPr lang="en-US" sz="2000" dirty="0"/>
              <a:t>Submit just </a:t>
            </a:r>
            <a:r>
              <a:rPr lang="en-US" sz="2000" dirty="0" smtClean="0"/>
              <a:t>minimum </a:t>
            </a:r>
            <a:r>
              <a:rPr lang="en-US" sz="2000" dirty="0"/>
              <a:t>number of signatures </a:t>
            </a:r>
            <a:r>
              <a:rPr lang="en-US" sz="2000" dirty="0" smtClean="0"/>
              <a:t>required.</a:t>
            </a:r>
            <a:endParaRPr lang="en-US" sz="2000" dirty="0"/>
          </a:p>
          <a:p>
            <a:r>
              <a:rPr lang="en-US" sz="2000" dirty="0"/>
              <a:t>S</a:t>
            </a:r>
            <a:r>
              <a:rPr lang="en-US" sz="2000" dirty="0" smtClean="0"/>
              <a:t>ign your </a:t>
            </a:r>
            <a:r>
              <a:rPr lang="en-US" sz="2000" dirty="0"/>
              <a:t>own petition.</a:t>
            </a:r>
          </a:p>
          <a:p>
            <a:r>
              <a:rPr lang="en-US" sz="2000" dirty="0"/>
              <a:t>Let a circulator sign a </a:t>
            </a:r>
            <a:r>
              <a:rPr lang="en-US" sz="2000" dirty="0" smtClean="0"/>
              <a:t>petition form they’re </a:t>
            </a:r>
            <a:r>
              <a:rPr lang="en-US" sz="2000" dirty="0"/>
              <a:t>circulating.</a:t>
            </a:r>
          </a:p>
          <a:p>
            <a:r>
              <a:rPr lang="en-US" sz="2000" dirty="0" smtClean="0"/>
              <a:t>Worry </a:t>
            </a:r>
            <a:r>
              <a:rPr lang="en-US" sz="2000" dirty="0"/>
              <a:t>if the signature is legible</a:t>
            </a:r>
            <a:r>
              <a:rPr lang="en-US" sz="2000" dirty="0" smtClean="0"/>
              <a:t>.</a:t>
            </a:r>
          </a:p>
          <a:p>
            <a:r>
              <a:rPr lang="en-US" sz="2000" dirty="0"/>
              <a:t>Let anyone sign the petition for someone else or without your circulator witnessing it</a:t>
            </a:r>
            <a:r>
              <a:rPr lang="en-US" sz="2000" dirty="0" smtClean="0"/>
              <a:t>.</a:t>
            </a:r>
            <a:endParaRPr lang="en-US" sz="2000" dirty="0"/>
          </a:p>
          <a:p>
            <a:r>
              <a:rPr lang="en-US" sz="2000" dirty="0"/>
              <a:t>Wait to file until the deadline.</a:t>
            </a:r>
          </a:p>
          <a:p>
            <a:endParaRPr lang="en-US" dirty="0"/>
          </a:p>
        </p:txBody>
      </p:sp>
      <p:sp>
        <p:nvSpPr>
          <p:cNvPr id="5" name="Text Placeholder 4"/>
          <p:cNvSpPr>
            <a:spLocks noGrp="1"/>
          </p:cNvSpPr>
          <p:nvPr>
            <p:ph type="body" sz="quarter" idx="3"/>
          </p:nvPr>
        </p:nvSpPr>
        <p:spPr>
          <a:xfrm>
            <a:off x="733425" y="1295400"/>
            <a:ext cx="3657600" cy="639762"/>
          </a:xfrm>
        </p:spPr>
        <p:txBody>
          <a:bodyPr/>
          <a:lstStyle/>
          <a:p>
            <a:pPr algn="ctr"/>
            <a:r>
              <a:rPr lang="en-US" dirty="0" smtClean="0">
                <a:solidFill>
                  <a:srgbClr val="00B050"/>
                </a:solidFill>
              </a:rPr>
              <a:t>Do</a:t>
            </a:r>
            <a:endParaRPr lang="en-US" dirty="0">
              <a:solidFill>
                <a:srgbClr val="00B050"/>
              </a:solidFill>
            </a:endParaRPr>
          </a:p>
        </p:txBody>
      </p:sp>
      <p:sp>
        <p:nvSpPr>
          <p:cNvPr id="6" name="Content Placeholder 5"/>
          <p:cNvSpPr>
            <a:spLocks noGrp="1"/>
          </p:cNvSpPr>
          <p:nvPr>
            <p:ph sz="quarter" idx="4"/>
          </p:nvPr>
        </p:nvSpPr>
        <p:spPr>
          <a:xfrm>
            <a:off x="733425" y="1905000"/>
            <a:ext cx="3657600" cy="3962400"/>
          </a:xfrm>
        </p:spPr>
        <p:txBody>
          <a:bodyPr/>
          <a:lstStyle/>
          <a:p>
            <a:r>
              <a:rPr lang="en-US" sz="2000" dirty="0" smtClean="0"/>
              <a:t>Get at </a:t>
            </a:r>
            <a:r>
              <a:rPr lang="en-US" sz="2000" dirty="0"/>
              <a:t>least twice the minimum </a:t>
            </a:r>
            <a:r>
              <a:rPr lang="en-US" sz="2000" dirty="0" smtClean="0"/>
              <a:t>number </a:t>
            </a:r>
            <a:r>
              <a:rPr lang="en-US" sz="2000" dirty="0"/>
              <a:t>of signatures required.</a:t>
            </a:r>
          </a:p>
          <a:p>
            <a:r>
              <a:rPr lang="en-US" sz="2000" dirty="0"/>
              <a:t>Let a circulator sign a </a:t>
            </a:r>
            <a:r>
              <a:rPr lang="en-US" sz="2000" dirty="0" smtClean="0"/>
              <a:t>petition form </a:t>
            </a:r>
            <a:r>
              <a:rPr lang="en-US" sz="2000" dirty="0"/>
              <a:t>that </a:t>
            </a:r>
            <a:r>
              <a:rPr lang="en-US" sz="2000" i="1" dirty="0"/>
              <a:t>another </a:t>
            </a:r>
            <a:r>
              <a:rPr lang="en-US" sz="2000" dirty="0" smtClean="0"/>
              <a:t>circulator is circulating.</a:t>
            </a:r>
            <a:endParaRPr lang="en-US" sz="2000" dirty="0"/>
          </a:p>
          <a:p>
            <a:r>
              <a:rPr lang="en-US" sz="2000" dirty="0"/>
              <a:t>Make sure the house number and address of the signer is legible. </a:t>
            </a:r>
          </a:p>
          <a:p>
            <a:r>
              <a:rPr lang="en-US" sz="2000" dirty="0"/>
              <a:t>Try to file in enough time before the deadline that you can start over again if need be.</a:t>
            </a:r>
          </a:p>
          <a:p>
            <a:endParaRPr lang="en-US" sz="1800" dirty="0"/>
          </a:p>
        </p:txBody>
      </p:sp>
      <p:pic>
        <p:nvPicPr>
          <p:cNvPr id="1843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096000"/>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096000"/>
            <a:ext cx="609600" cy="609600"/>
          </a:xfrm>
          <a:prstGeom prst="rect">
            <a:avLst/>
          </a:prstGeom>
        </p:spPr>
      </p:pic>
    </p:spTree>
    <p:extLst>
      <p:ext uri="{BB962C8B-B14F-4D97-AF65-F5344CB8AC3E}">
        <p14:creationId xmlns:p14="http://schemas.microsoft.com/office/powerpoint/2010/main" val="34671150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208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762000"/>
          </a:xfrm>
        </p:spPr>
        <p:txBody>
          <a:bodyPr/>
          <a:lstStyle/>
          <a:p>
            <a:r>
              <a:rPr lang="en-US" sz="3600" dirty="0" smtClean="0"/>
              <a:t>Additional Reference &amp; Guidance:</a:t>
            </a:r>
            <a:endParaRPr lang="en-US" sz="3600" dirty="0"/>
          </a:p>
        </p:txBody>
      </p:sp>
      <p:sp>
        <p:nvSpPr>
          <p:cNvPr id="3" name="Content Placeholder 2"/>
          <p:cNvSpPr>
            <a:spLocks noGrp="1"/>
          </p:cNvSpPr>
          <p:nvPr>
            <p:ph idx="1"/>
          </p:nvPr>
        </p:nvSpPr>
        <p:spPr>
          <a:xfrm>
            <a:off x="685800" y="1219200"/>
            <a:ext cx="7543800" cy="3886200"/>
          </a:xfrm>
        </p:spPr>
        <p:txBody>
          <a:bodyPr anchor="t"/>
          <a:lstStyle/>
          <a:p>
            <a:r>
              <a:rPr lang="en-US" dirty="0" smtClean="0"/>
              <a:t>Be sure to consult the General Rules Governing Petitions handout.</a:t>
            </a:r>
          </a:p>
          <a:p>
            <a:r>
              <a:rPr lang="en-US" dirty="0" smtClean="0"/>
              <a:t>Each of the topics we just covered are referenced there.</a:t>
            </a:r>
          </a:p>
          <a:p>
            <a:r>
              <a:rPr lang="en-US" dirty="0" smtClean="0"/>
              <a:t>Be sure to review it with anyone circulating your petition beforehand.</a:t>
            </a:r>
            <a:endParaRPr lang="en-US" dirty="0"/>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172200"/>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077200" y="6096000"/>
            <a:ext cx="609600" cy="609600"/>
          </a:xfrm>
          <a:prstGeom prst="rect">
            <a:avLst/>
          </a:prstGeom>
        </p:spPr>
      </p:pic>
    </p:spTree>
    <p:extLst>
      <p:ext uri="{BB962C8B-B14F-4D97-AF65-F5344CB8AC3E}">
        <p14:creationId xmlns:p14="http://schemas.microsoft.com/office/powerpoint/2010/main" val="108289016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1000"/>
                                        <p:tgtEl>
                                          <p:spTgt spid="3">
                                            <p:txEl>
                                              <p:pRg st="0" end="0"/>
                                            </p:txEl>
                                          </p:spTgt>
                                        </p:tgtEl>
                                      </p:cBhvr>
                                    </p:animEffect>
                                    <p:anim calcmode="lin" valueType="num">
                                      <p:cBhvr>
                                        <p:cTn id="12"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100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1000"/>
                                        <p:tgtEl>
                                          <p:spTgt spid="3">
                                            <p:txEl>
                                              <p:pRg st="1" end="1"/>
                                            </p:txEl>
                                          </p:spTgt>
                                        </p:tgtEl>
                                      </p:cBhvr>
                                    </p:animEffect>
                                    <p:anim calcmode="lin" valueType="num">
                                      <p:cBhvr>
                                        <p:cTn id="1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nodeType="afterEffect">
                                  <p:stCondLst>
                                    <p:cond delay="100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1000"/>
                                        <p:tgtEl>
                                          <p:spTgt spid="3">
                                            <p:txEl>
                                              <p:pRg st="2" end="2"/>
                                            </p:txEl>
                                          </p:spTgt>
                                        </p:tgtEl>
                                      </p:cBhvr>
                                    </p:animEffect>
                                    <p:anim calcmode="lin" valueType="num">
                                      <p:cBhvr>
                                        <p:cTn id="24"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6" fill="hold" display="0">
                  <p:stCondLst>
                    <p:cond delay="indefinite"/>
                  </p:stCondLst>
                  <p:endCondLst>
                    <p:cond evt="onStopAudio" delay="0">
                      <p:tgtEl>
                        <p:sldTgt/>
                      </p:tgtEl>
                    </p:cond>
                  </p:endCondLst>
                </p:cTn>
                <p:tgtEl>
                  <p:spTgt spid="5"/>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1600200"/>
          </a:xfrm>
        </p:spPr>
        <p:txBody>
          <a:bodyPr/>
          <a:lstStyle/>
          <a:p>
            <a:r>
              <a:rPr lang="en-US" dirty="0" smtClean="0"/>
              <a:t>City of Hamilton &amp; Oxford candidates</a:t>
            </a:r>
            <a:endParaRPr lang="en-US" dirty="0"/>
          </a:p>
        </p:txBody>
      </p:sp>
      <p:sp>
        <p:nvSpPr>
          <p:cNvPr id="3" name="Content Placeholder 2"/>
          <p:cNvSpPr>
            <a:spLocks noGrp="1"/>
          </p:cNvSpPr>
          <p:nvPr>
            <p:ph idx="1"/>
          </p:nvPr>
        </p:nvSpPr>
        <p:spPr>
          <a:xfrm>
            <a:off x="762000" y="1828800"/>
            <a:ext cx="7543800" cy="4572000"/>
          </a:xfrm>
        </p:spPr>
        <p:txBody>
          <a:bodyPr anchor="t"/>
          <a:lstStyle/>
          <a:p>
            <a:r>
              <a:rPr lang="en-US" sz="2000" dirty="0" smtClean="0"/>
              <a:t>No </a:t>
            </a:r>
            <a:r>
              <a:rPr lang="en-US" sz="2000" smtClean="0"/>
              <a:t>voter should </a:t>
            </a:r>
            <a:r>
              <a:rPr lang="en-US" sz="2000" dirty="0" smtClean="0"/>
              <a:t>sign more petitions for an office than shall be elected.</a:t>
            </a:r>
          </a:p>
          <a:p>
            <a:r>
              <a:rPr lang="en-US" sz="2000" dirty="0"/>
              <a:t>R</a:t>
            </a:r>
            <a:r>
              <a:rPr lang="en-US" sz="2000" dirty="0" smtClean="0"/>
              <a:t>egardless of how many potential candidates there are:</a:t>
            </a:r>
          </a:p>
          <a:p>
            <a:pPr lvl="1"/>
            <a:r>
              <a:rPr lang="en-US" sz="2000" dirty="0" smtClean="0"/>
              <a:t>A Hamilton voter in 2017 can’t sign more than 3 candidates’ petitions for city council.</a:t>
            </a:r>
          </a:p>
          <a:p>
            <a:pPr lvl="1"/>
            <a:r>
              <a:rPr lang="en-US" sz="2000" dirty="0" smtClean="0"/>
              <a:t>An Oxford voter in 2017 can’t sign more than 4 candidates’ petitions for city council.</a:t>
            </a:r>
          </a:p>
          <a:p>
            <a:r>
              <a:rPr lang="en-US" sz="2000" dirty="0" smtClean="0"/>
              <a:t>If a voter signs more, the order in which petitions are filed will determine which signatures will count.</a:t>
            </a:r>
          </a:p>
          <a:p>
            <a:r>
              <a:rPr lang="en-US" sz="2000" dirty="0" smtClean="0"/>
              <a:t>So, if a Hamilton voter signs four or more petitions, it will count on the first three filed and be invalid on all others.</a:t>
            </a:r>
            <a:endParaRPr lang="en-US" sz="2000" dirty="0"/>
          </a:p>
        </p:txBody>
      </p:sp>
      <p:pic>
        <p:nvPicPr>
          <p:cNvPr id="19458"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209" y="6096000"/>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543800" y="5410200"/>
            <a:ext cx="609600" cy="609600"/>
          </a:xfrm>
          <a:prstGeom prst="rect">
            <a:avLst/>
          </a:prstGeom>
        </p:spPr>
      </p:pic>
    </p:spTree>
    <p:extLst>
      <p:ext uri="{BB962C8B-B14F-4D97-AF65-F5344CB8AC3E}">
        <p14:creationId xmlns:p14="http://schemas.microsoft.com/office/powerpoint/2010/main" val="2167921853"/>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47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0"/>
            <a:ext cx="7543800" cy="914400"/>
          </a:xfrm>
        </p:spPr>
        <p:txBody>
          <a:bodyPr rtlCol="0">
            <a:normAutofit/>
          </a:bodyPr>
          <a:lstStyle/>
          <a:p>
            <a:pPr fontAlgn="auto">
              <a:spcAft>
                <a:spcPts val="0"/>
              </a:spcAft>
              <a:defRPr/>
            </a:pPr>
            <a:r>
              <a:rPr lang="en-US" dirty="0" smtClean="0">
                <a:solidFill>
                  <a:schemeClr val="tx1">
                    <a:lumMod val="85000"/>
                    <a:lumOff val="15000"/>
                  </a:schemeClr>
                </a:solidFill>
              </a:rPr>
              <a:t>Disclaimer:</a:t>
            </a:r>
            <a:endParaRPr lang="en-US" dirty="0">
              <a:solidFill>
                <a:schemeClr val="tx1">
                  <a:lumMod val="85000"/>
                  <a:lumOff val="15000"/>
                </a:schemeClr>
              </a:solidFill>
            </a:endParaRPr>
          </a:p>
        </p:txBody>
      </p:sp>
      <p:sp>
        <p:nvSpPr>
          <p:cNvPr id="3" name="Text Placeholder 2"/>
          <p:cNvSpPr>
            <a:spLocks noGrp="1"/>
          </p:cNvSpPr>
          <p:nvPr>
            <p:ph type="body" idx="1"/>
          </p:nvPr>
        </p:nvSpPr>
        <p:spPr>
          <a:xfrm>
            <a:off x="762000" y="990600"/>
            <a:ext cx="6858000" cy="4800600"/>
          </a:xfrm>
        </p:spPr>
        <p:txBody>
          <a:bodyPr rtlCol="0">
            <a:normAutofit fontScale="92500"/>
          </a:bodyPr>
          <a:lstStyle/>
          <a:p>
            <a:pPr fontAlgn="auto">
              <a:spcAft>
                <a:spcPts val="0"/>
              </a:spcAft>
              <a:buFont typeface="Arial" pitchFamily="34" charset="0"/>
              <a:buNone/>
              <a:defRPr/>
            </a:pPr>
            <a:r>
              <a:rPr lang="en-US" dirty="0" smtClean="0"/>
              <a:t>This course is for general informational purposes only and is not intended to be legal advice or do anything other than assist potential candidates in finding information they need about getting ballot access. Please consult with private legal counsel, the applicable Ohio Revised Code and City charter/ordinances to ensure accuracy.</a:t>
            </a:r>
          </a:p>
          <a:p>
            <a:pPr fontAlgn="auto">
              <a:spcAft>
                <a:spcPts val="0"/>
              </a:spcAft>
              <a:buFont typeface="Arial" pitchFamily="34" charset="0"/>
              <a:buNone/>
              <a:defRPr/>
            </a:pPr>
            <a:endParaRPr lang="en-US" dirty="0"/>
          </a:p>
          <a:p>
            <a:pPr fontAlgn="auto">
              <a:spcAft>
                <a:spcPts val="0"/>
              </a:spcAft>
              <a:buFont typeface="Arial" pitchFamily="34" charset="0"/>
              <a:buNone/>
              <a:defRPr/>
            </a:pPr>
            <a:r>
              <a:rPr lang="en-US" b="1" dirty="0" smtClean="0"/>
              <a:t>It is the CANDIDATE, not the Board of Elections, who is responsible for the validity and completion of a petition. </a:t>
            </a:r>
            <a:endParaRPr lang="en-US" b="1" dirty="0"/>
          </a:p>
        </p:txBody>
      </p:sp>
      <p:pic>
        <p:nvPicPr>
          <p:cNvPr id="6146"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172450" y="5853112"/>
            <a:ext cx="609600" cy="609600"/>
          </a:xfrm>
          <a:prstGeom prst="rect">
            <a:avLst/>
          </a:prstGeom>
        </p:spPr>
      </p:pic>
    </p:spTree>
  </p:cSld>
  <p:clrMapOvr>
    <a:masterClrMapping/>
  </p:clrMapOvr>
  <p:transition spd="slow" advTm="30777">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93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extLst>
    <p:ext uri="{E180D4A7-C9FB-4DFB-919C-405C955672EB}">
      <p14:showEvtLst xmlns:p14="http://schemas.microsoft.com/office/powerpoint/2010/main">
        <p14:playEvt time="0" objId="6"/>
        <p14:stopEvt time="30777" objId="6"/>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76600"/>
            <a:ext cx="7543800" cy="1524000"/>
          </a:xfrm>
        </p:spPr>
        <p:txBody>
          <a:bodyPr/>
          <a:lstStyle/>
          <a:p>
            <a:r>
              <a:rPr lang="en-US" dirty="0" smtClean="0"/>
              <a:t>City of Hamilton Candidates Only</a:t>
            </a:r>
            <a:endParaRPr lang="en-US" dirty="0"/>
          </a:p>
        </p:txBody>
      </p:sp>
      <p:sp>
        <p:nvSpPr>
          <p:cNvPr id="3" name="Text Placeholder 2"/>
          <p:cNvSpPr>
            <a:spLocks noGrp="1"/>
          </p:cNvSpPr>
          <p:nvPr>
            <p:ph type="body" idx="1"/>
          </p:nvPr>
        </p:nvSpPr>
        <p:spPr/>
        <p:txBody>
          <a:bodyPr>
            <a:normAutofit lnSpcReduction="10000"/>
          </a:bodyPr>
          <a:lstStyle/>
          <a:p>
            <a:r>
              <a:rPr lang="en-US" dirty="0" smtClean="0"/>
              <a:t>For Mayor and City Council (not including Hamilton City Schools Board of Education)</a:t>
            </a:r>
            <a:endParaRPr lang="en-US" dirty="0"/>
          </a:p>
        </p:txBody>
      </p:sp>
      <p:pic>
        <p:nvPicPr>
          <p:cNvPr id="3077" name="Picture 5" descr="C:\Users\hesterbr\AppData\Local\Microsoft\Windows\Temporary Internet Files\Content.IE5\FTPMVPB0\zeimusu-Warning-sign[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57600" y="371475"/>
            <a:ext cx="2201587" cy="1838325"/>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http://www.butlercountyelections.org/_assets_/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096000"/>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29600" y="6048375"/>
            <a:ext cx="609600" cy="609600"/>
          </a:xfrm>
          <a:prstGeom prst="rect">
            <a:avLst/>
          </a:prstGeom>
        </p:spPr>
      </p:pic>
    </p:spTree>
    <p:extLst>
      <p:ext uri="{BB962C8B-B14F-4D97-AF65-F5344CB8AC3E}">
        <p14:creationId xmlns:p14="http://schemas.microsoft.com/office/powerpoint/2010/main" val="265682541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62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609600"/>
          </a:xfrm>
        </p:spPr>
        <p:txBody>
          <a:bodyPr/>
          <a:lstStyle/>
          <a:p>
            <a:r>
              <a:rPr lang="en-US" sz="3600" dirty="0" smtClean="0"/>
              <a:t>Special Rules for City of Hamilton</a:t>
            </a:r>
            <a:endParaRPr lang="en-US" sz="3600" dirty="0"/>
          </a:p>
        </p:txBody>
      </p:sp>
      <p:pic>
        <p:nvPicPr>
          <p:cNvPr id="21506"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57382" y="1219200"/>
            <a:ext cx="7543800" cy="1477328"/>
          </a:xfrm>
          <a:prstGeom prst="rect">
            <a:avLst/>
          </a:prstGeom>
          <a:noFill/>
        </p:spPr>
        <p:txBody>
          <a:bodyPr wrap="square" rtlCol="0">
            <a:spAutoFit/>
          </a:bodyPr>
          <a:lstStyle/>
          <a:p>
            <a:pPr marL="285750" indent="-285750">
              <a:buFont typeface="Arial" pitchFamily="34" charset="0"/>
              <a:buChar char="•"/>
            </a:pPr>
            <a:r>
              <a:rPr lang="en-US" dirty="0" smtClean="0"/>
              <a:t>Must Use A Different Petition Form</a:t>
            </a:r>
          </a:p>
          <a:p>
            <a:pPr marL="285750" indent="-285750">
              <a:buFont typeface="Arial" pitchFamily="34" charset="0"/>
              <a:buChar char="•"/>
            </a:pPr>
            <a:r>
              <a:rPr lang="en-US" dirty="0" smtClean="0"/>
              <a:t>Minimum signature requirement is 100, and maximum is 200.</a:t>
            </a:r>
          </a:p>
          <a:p>
            <a:pPr marL="285750" indent="-285750">
              <a:buFont typeface="Arial" pitchFamily="34" charset="0"/>
              <a:buChar char="•"/>
            </a:pPr>
            <a:r>
              <a:rPr lang="en-US" dirty="0" smtClean="0"/>
              <a:t>Instead of a Statement of Candidacy, you complete the Nomination of Candidate: </a:t>
            </a:r>
          </a:p>
          <a:p>
            <a:endParaRPr lang="en-US" dirty="0"/>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32400" y="2438400"/>
            <a:ext cx="6793763" cy="3428046"/>
          </a:xfrm>
          <a:prstGeom prst="rect">
            <a:avLst/>
          </a:prstGeom>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sp>
        <p:nvSpPr>
          <p:cNvPr id="3" name="TextBox 2"/>
          <p:cNvSpPr txBox="1"/>
          <p:nvPr/>
        </p:nvSpPr>
        <p:spPr>
          <a:xfrm>
            <a:off x="4529282" y="4562035"/>
            <a:ext cx="2100118" cy="369332"/>
          </a:xfrm>
          <a:prstGeom prst="rect">
            <a:avLst/>
          </a:prstGeom>
          <a:noFill/>
        </p:spPr>
        <p:txBody>
          <a:bodyPr wrap="square" rtlCol="0">
            <a:spAutoFit/>
          </a:bodyPr>
          <a:lstStyle/>
          <a:p>
            <a:r>
              <a:rPr lang="en-US" dirty="0" smtClean="0"/>
              <a:t>Brian Hester</a:t>
            </a:r>
            <a:endParaRPr lang="en-US" dirty="0"/>
          </a:p>
        </p:txBody>
      </p:sp>
      <p:sp>
        <p:nvSpPr>
          <p:cNvPr id="6" name="TextBox 5"/>
          <p:cNvSpPr txBox="1"/>
          <p:nvPr/>
        </p:nvSpPr>
        <p:spPr>
          <a:xfrm>
            <a:off x="1295400" y="4876800"/>
            <a:ext cx="2057400" cy="369332"/>
          </a:xfrm>
          <a:prstGeom prst="rect">
            <a:avLst/>
          </a:prstGeom>
          <a:noFill/>
        </p:spPr>
        <p:txBody>
          <a:bodyPr wrap="square" rtlCol="0">
            <a:spAutoFit/>
          </a:bodyPr>
          <a:lstStyle/>
          <a:p>
            <a:r>
              <a:rPr lang="en-US" sz="1600" dirty="0" smtClean="0"/>
              <a:t>1802 Princeton Rd</a:t>
            </a:r>
            <a:r>
              <a:rPr lang="en-US" dirty="0" smtClean="0"/>
              <a:t>.</a:t>
            </a:r>
            <a:endParaRPr lang="en-US" dirty="0"/>
          </a:p>
        </p:txBody>
      </p:sp>
      <p:sp>
        <p:nvSpPr>
          <p:cNvPr id="7" name="TextBox 6"/>
          <p:cNvSpPr txBox="1"/>
          <p:nvPr/>
        </p:nvSpPr>
        <p:spPr>
          <a:xfrm>
            <a:off x="5791200" y="5015673"/>
            <a:ext cx="609600" cy="369332"/>
          </a:xfrm>
          <a:prstGeom prst="rect">
            <a:avLst/>
          </a:prstGeom>
          <a:noFill/>
        </p:spPr>
        <p:txBody>
          <a:bodyPr wrap="square" rtlCol="0">
            <a:spAutoFit/>
          </a:bodyPr>
          <a:lstStyle/>
          <a:p>
            <a:r>
              <a:rPr lang="en-US" dirty="0" smtClean="0"/>
              <a:t>7th</a:t>
            </a:r>
            <a:endParaRPr lang="en-US" dirty="0"/>
          </a:p>
        </p:txBody>
      </p:sp>
      <p:sp>
        <p:nvSpPr>
          <p:cNvPr id="8" name="TextBox 7"/>
          <p:cNvSpPr txBox="1"/>
          <p:nvPr/>
        </p:nvSpPr>
        <p:spPr>
          <a:xfrm>
            <a:off x="7467105" y="5015673"/>
            <a:ext cx="534762" cy="276999"/>
          </a:xfrm>
          <a:prstGeom prst="rect">
            <a:avLst/>
          </a:prstGeom>
          <a:noFill/>
        </p:spPr>
        <p:txBody>
          <a:bodyPr wrap="square" rtlCol="0">
            <a:spAutoFit/>
          </a:bodyPr>
          <a:lstStyle/>
          <a:p>
            <a:r>
              <a:rPr lang="en-US" sz="1200" dirty="0" smtClean="0"/>
              <a:t>17</a:t>
            </a:r>
            <a:endParaRPr lang="en-US" sz="1200" dirty="0"/>
          </a:p>
        </p:txBody>
      </p:sp>
      <p:pic>
        <p:nvPicPr>
          <p:cNvPr id="10"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296564" y="6172200"/>
            <a:ext cx="609600" cy="609600"/>
          </a:xfrm>
          <a:prstGeom prst="rect">
            <a:avLst/>
          </a:prstGeom>
        </p:spPr>
      </p:pic>
    </p:spTree>
    <p:extLst>
      <p:ext uri="{BB962C8B-B14F-4D97-AF65-F5344CB8AC3E}">
        <p14:creationId xmlns:p14="http://schemas.microsoft.com/office/powerpoint/2010/main" val="28059409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339"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9"/>
                                          </p:stCondLst>
                                        </p:cTn>
                                        <p:tgtEl>
                                          <p:spTgt spid="6"/>
                                        </p:tgtEl>
                                        <p:attrNameLst>
                                          <p:attrName>style.visibility</p:attrName>
                                        </p:attrNameLst>
                                      </p:cBhvr>
                                      <p:to>
                                        <p:strVal val="visible"/>
                                      </p:to>
                                    </p:set>
                                  </p:childTnLst>
                                </p:cTn>
                              </p:par>
                            </p:childTnLst>
                          </p:cTn>
                        </p:par>
                        <p:par>
                          <p:cTn id="14" fill="hold">
                            <p:stCondLst>
                              <p:cond delay="1010"/>
                            </p:stCondLst>
                            <p:childTnLst>
                              <p:par>
                                <p:cTn id="15" presetID="1" presetClass="entr" presetSubtype="0"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childTnLst>
                                </p:cTn>
                              </p:par>
                            </p:childTnLst>
                          </p:cTn>
                        </p:par>
                        <p:par>
                          <p:cTn id="17" fill="hold">
                            <p:stCondLst>
                              <p:cond delay="2010"/>
                            </p:stCondLst>
                            <p:childTnLst>
                              <p:par>
                                <p:cTn id="18" presetID="1" presetClass="entr" presetSubtype="0" fill="hold" grpId="0" nodeType="afterEffect">
                                  <p:stCondLst>
                                    <p:cond delay="1000"/>
                                  </p:stCondLst>
                                  <p:childTnLst>
                                    <p:set>
                                      <p:cBhvr>
                                        <p:cTn id="19" dur="1" fill="hold">
                                          <p:stCondLst>
                                            <p:cond delay="9"/>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0" fill="hold" display="0">
                  <p:stCondLst>
                    <p:cond delay="indefinite"/>
                  </p:stCondLst>
                  <p:endCondLst>
                    <p:cond evt="onStopAudio" delay="0">
                      <p:tgtEl>
                        <p:sldTgt/>
                      </p:tgtEl>
                    </p:cond>
                  </p:endCondLst>
                </p:cTn>
                <p:tgtEl>
                  <p:spTgt spid="10"/>
                </p:tgtEl>
              </p:cMediaNode>
            </p:audio>
          </p:childTnLst>
        </p:cTn>
      </p:par>
    </p:tnLst>
    <p:bldLst>
      <p:bldP spid="3" grpId="0"/>
      <p:bldP spid="6" grpId="0"/>
      <p:bldP spid="7"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609600"/>
          </a:xfrm>
        </p:spPr>
        <p:txBody>
          <a:bodyPr/>
          <a:lstStyle/>
          <a:p>
            <a:r>
              <a:rPr lang="en-US" sz="3600" dirty="0" smtClean="0"/>
              <a:t>Special Rules for City of Hamilton</a:t>
            </a:r>
            <a:endParaRPr lang="en-US" sz="3600" dirty="0"/>
          </a:p>
        </p:txBody>
      </p:sp>
      <p:pic>
        <p:nvPicPr>
          <p:cNvPr id="21506"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1066800"/>
            <a:ext cx="7543800" cy="646331"/>
          </a:xfrm>
          <a:prstGeom prst="rect">
            <a:avLst/>
          </a:prstGeom>
          <a:noFill/>
        </p:spPr>
        <p:txBody>
          <a:bodyPr wrap="square" rtlCol="0">
            <a:spAutoFit/>
          </a:bodyPr>
          <a:lstStyle/>
          <a:p>
            <a:r>
              <a:rPr lang="en-US" dirty="0" smtClean="0"/>
              <a:t>Instead of a Circulator’s Statement, the Circulator must sign an affidavit </a:t>
            </a:r>
            <a:r>
              <a:rPr lang="en-US" b="1" u="sng" dirty="0" smtClean="0"/>
              <a:t>and</a:t>
            </a:r>
            <a:r>
              <a:rPr lang="en-US" dirty="0" smtClean="0"/>
              <a:t> have it notarized </a:t>
            </a:r>
            <a:r>
              <a:rPr lang="en-US" b="1" u="sng" dirty="0" smtClean="0"/>
              <a:t>before</a:t>
            </a:r>
            <a:r>
              <a:rPr lang="en-US" dirty="0" smtClean="0"/>
              <a:t> filing:</a:t>
            </a:r>
          </a:p>
        </p:txBody>
      </p:sp>
      <p:pic>
        <p:nvPicPr>
          <p:cNvPr id="22530"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8726" y="2209800"/>
            <a:ext cx="7941775" cy="28194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2438400" y="2831068"/>
            <a:ext cx="2286000" cy="369332"/>
          </a:xfrm>
          <a:prstGeom prst="rect">
            <a:avLst/>
          </a:prstGeom>
          <a:noFill/>
        </p:spPr>
        <p:txBody>
          <a:bodyPr wrap="square" rtlCol="0">
            <a:spAutoFit/>
          </a:bodyPr>
          <a:lstStyle/>
          <a:p>
            <a:r>
              <a:rPr lang="en-US" dirty="0" smtClean="0"/>
              <a:t>Brian Hester</a:t>
            </a:r>
            <a:endParaRPr lang="en-US" dirty="0"/>
          </a:p>
        </p:txBody>
      </p:sp>
      <p:sp>
        <p:nvSpPr>
          <p:cNvPr id="6" name="TextBox 5"/>
          <p:cNvSpPr txBox="1"/>
          <p:nvPr/>
        </p:nvSpPr>
        <p:spPr>
          <a:xfrm>
            <a:off x="5181600" y="3434834"/>
            <a:ext cx="3124200" cy="369332"/>
          </a:xfrm>
          <a:prstGeom prst="rect">
            <a:avLst/>
          </a:prstGeom>
          <a:noFill/>
        </p:spPr>
        <p:txBody>
          <a:bodyPr wrap="square" rtlCol="0">
            <a:spAutoFit/>
          </a:bodyPr>
          <a:lstStyle/>
          <a:p>
            <a:r>
              <a:rPr lang="en-US" dirty="0" smtClean="0">
                <a:latin typeface="Lucida Handwriting" panose="03010101010101010101" pitchFamily="66" charset="0"/>
              </a:rPr>
              <a:t>Brian Hester</a:t>
            </a:r>
            <a:endParaRPr lang="en-US" dirty="0">
              <a:latin typeface="Lucida Handwriting" panose="03010101010101010101" pitchFamily="66" charset="0"/>
            </a:endParaRPr>
          </a:p>
        </p:txBody>
      </p:sp>
      <p:sp>
        <p:nvSpPr>
          <p:cNvPr id="7" name="TextBox 6"/>
          <p:cNvSpPr txBox="1"/>
          <p:nvPr/>
        </p:nvSpPr>
        <p:spPr>
          <a:xfrm>
            <a:off x="4289624" y="4018156"/>
            <a:ext cx="663375" cy="338554"/>
          </a:xfrm>
          <a:prstGeom prst="rect">
            <a:avLst/>
          </a:prstGeom>
          <a:noFill/>
        </p:spPr>
        <p:txBody>
          <a:bodyPr wrap="square" rtlCol="0">
            <a:spAutoFit/>
          </a:bodyPr>
          <a:lstStyle/>
          <a:p>
            <a:r>
              <a:rPr lang="en-US" sz="1600" smtClean="0"/>
              <a:t>31st</a:t>
            </a:r>
            <a:endParaRPr lang="en-US" sz="1600" dirty="0"/>
          </a:p>
        </p:txBody>
      </p:sp>
      <p:sp>
        <p:nvSpPr>
          <p:cNvPr id="8" name="TextBox 7"/>
          <p:cNvSpPr txBox="1"/>
          <p:nvPr/>
        </p:nvSpPr>
        <p:spPr>
          <a:xfrm>
            <a:off x="5334000" y="3987378"/>
            <a:ext cx="1219200" cy="369332"/>
          </a:xfrm>
          <a:prstGeom prst="rect">
            <a:avLst/>
          </a:prstGeom>
          <a:noFill/>
        </p:spPr>
        <p:txBody>
          <a:bodyPr wrap="square" rtlCol="0">
            <a:spAutoFit/>
          </a:bodyPr>
          <a:lstStyle/>
          <a:p>
            <a:r>
              <a:rPr lang="en-US" dirty="0" smtClean="0"/>
              <a:t>July</a:t>
            </a:r>
            <a:endParaRPr lang="en-US" dirty="0"/>
          </a:p>
        </p:txBody>
      </p:sp>
      <p:sp>
        <p:nvSpPr>
          <p:cNvPr id="9" name="TextBox 8"/>
          <p:cNvSpPr txBox="1"/>
          <p:nvPr/>
        </p:nvSpPr>
        <p:spPr>
          <a:xfrm>
            <a:off x="7062439" y="3987378"/>
            <a:ext cx="457200" cy="338554"/>
          </a:xfrm>
          <a:prstGeom prst="rect">
            <a:avLst/>
          </a:prstGeom>
          <a:noFill/>
        </p:spPr>
        <p:txBody>
          <a:bodyPr wrap="square" rtlCol="0">
            <a:spAutoFit/>
          </a:bodyPr>
          <a:lstStyle/>
          <a:p>
            <a:r>
              <a:rPr lang="en-US" sz="1600" dirty="0" smtClean="0"/>
              <a:t>17</a:t>
            </a:r>
            <a:endParaRPr lang="en-US" sz="1600" dirty="0"/>
          </a:p>
        </p:txBody>
      </p:sp>
      <p:sp>
        <p:nvSpPr>
          <p:cNvPr id="10" name="TextBox 9"/>
          <p:cNvSpPr txBox="1"/>
          <p:nvPr/>
        </p:nvSpPr>
        <p:spPr>
          <a:xfrm>
            <a:off x="5181600" y="4351064"/>
            <a:ext cx="2185639" cy="369332"/>
          </a:xfrm>
          <a:prstGeom prst="rect">
            <a:avLst/>
          </a:prstGeom>
          <a:noFill/>
        </p:spPr>
        <p:txBody>
          <a:bodyPr wrap="square" rtlCol="0">
            <a:spAutoFit/>
          </a:bodyPr>
          <a:lstStyle/>
          <a:p>
            <a:r>
              <a:rPr lang="en-US" dirty="0" smtClean="0">
                <a:latin typeface="Script MT Bold" panose="03040602040607080904" pitchFamily="66" charset="0"/>
              </a:rPr>
              <a:t>John Smith</a:t>
            </a:r>
            <a:endParaRPr lang="en-US" dirty="0">
              <a:latin typeface="Script MT Bold" panose="03040602040607080904" pitchFamily="66" charset="0"/>
            </a:endParaRPr>
          </a:p>
        </p:txBody>
      </p:sp>
      <p:sp>
        <p:nvSpPr>
          <p:cNvPr id="11" name="AutoShape 2" descr="Image result for notary seal"/>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2" name="AutoShape 4" descr="Image result for notary seal"/>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30" name="Picture 6" descr="Image result for notary seal"/>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95893" y="3497477"/>
            <a:ext cx="1531723" cy="1531723"/>
          </a:xfrm>
          <a:prstGeom prst="rect">
            <a:avLst/>
          </a:prstGeom>
          <a:noFill/>
          <a:extLst>
            <a:ext uri="{909E8E84-426E-40DD-AFC4-6F175D3DCCD1}">
              <a14:hiddenFill xmlns:a14="http://schemas.microsoft.com/office/drawing/2010/main">
                <a:solidFill>
                  <a:srgbClr val="FFFFFF"/>
                </a:solidFill>
              </a14:hiddenFill>
            </a:ext>
          </a:extLst>
        </p:spPr>
      </p:pic>
      <p:pic>
        <p:nvPicPr>
          <p:cNvPr id="1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519639" y="6019800"/>
            <a:ext cx="609600" cy="609600"/>
          </a:xfrm>
          <a:prstGeom prst="rect">
            <a:avLst/>
          </a:prstGeom>
        </p:spPr>
      </p:pic>
    </p:spTree>
    <p:extLst>
      <p:ext uri="{BB962C8B-B14F-4D97-AF65-F5344CB8AC3E}">
        <p14:creationId xmlns:p14="http://schemas.microsoft.com/office/powerpoint/2010/main" val="39354715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009"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par>
                          <p:cTn id="19" fill="hold">
                            <p:stCondLst>
                              <p:cond delay="0"/>
                            </p:stCondLst>
                            <p:childTnLst>
                              <p:par>
                                <p:cTn id="20" presetID="1" presetClass="entr" presetSubtype="0" fill="hold" grpId="0" nodeType="afterEffect">
                                  <p:stCondLst>
                                    <p:cond delay="1000"/>
                                  </p:stCondLst>
                                  <p:childTnLst>
                                    <p:set>
                                      <p:cBhvr>
                                        <p:cTn id="21" dur="1" fill="hold">
                                          <p:stCondLst>
                                            <p:cond delay="0"/>
                                          </p:stCondLst>
                                        </p:cTn>
                                        <p:tgtEl>
                                          <p:spTgt spid="8"/>
                                        </p:tgtEl>
                                        <p:attrNameLst>
                                          <p:attrName>style.visibility</p:attrName>
                                        </p:attrNameLst>
                                      </p:cBhvr>
                                      <p:to>
                                        <p:strVal val="visible"/>
                                      </p:to>
                                    </p:se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par>
                          <p:cTn id="25" fill="hold">
                            <p:stCondLst>
                              <p:cond delay="1000"/>
                            </p:stCondLst>
                            <p:childTnLst>
                              <p:par>
                                <p:cTn id="26" presetID="1" presetClass="entr" presetSubtype="0" fill="hold" grpId="0" nodeType="afterEffect">
                                  <p:stCondLst>
                                    <p:cond delay="1500"/>
                                  </p:stCondLst>
                                  <p:childTnLst>
                                    <p:set>
                                      <p:cBhvr>
                                        <p:cTn id="27" dur="1" fill="hold">
                                          <p:stCondLst>
                                            <p:cond delay="0"/>
                                          </p:stCondLst>
                                        </p:cTn>
                                        <p:tgtEl>
                                          <p:spTgt spid="10"/>
                                        </p:tgtEl>
                                        <p:attrNameLst>
                                          <p:attrName>style.visibility</p:attrName>
                                        </p:attrNameLst>
                                      </p:cBhvr>
                                      <p:to>
                                        <p:strVal val="visible"/>
                                      </p:to>
                                    </p:set>
                                  </p:childTnLst>
                                </p:cTn>
                              </p:par>
                            </p:childTnLst>
                          </p:cTn>
                        </p:par>
                        <p:par>
                          <p:cTn id="28" fill="hold">
                            <p:stCondLst>
                              <p:cond delay="2500"/>
                            </p:stCondLst>
                            <p:childTnLst>
                              <p:par>
                                <p:cTn id="29" presetID="1" presetClass="entr" presetSubtype="0" fill="hold" nodeType="afterEffect">
                                  <p:stCondLst>
                                    <p:cond delay="0"/>
                                  </p:stCondLst>
                                  <p:childTnLst>
                                    <p:set>
                                      <p:cBhvr>
                                        <p:cTn id="30" dur="1" fill="hold">
                                          <p:stCondLst>
                                            <p:cond delay="0"/>
                                          </p:stCondLst>
                                        </p:cTn>
                                        <p:tgtEl>
                                          <p:spTgt spid="10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13"/>
                </p:tgtEl>
              </p:cMediaNode>
            </p:audio>
          </p:childTnLst>
        </p:cTn>
      </p:par>
    </p:tnLst>
    <p:bldLst>
      <p:bldP spid="5" grpId="0"/>
      <p:bldP spid="6" grpId="0"/>
      <p:bldP spid="7" grpId="0"/>
      <p:bldP spid="8" grpId="0"/>
      <p:bldP spid="9" grpId="0"/>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609600"/>
          </a:xfrm>
        </p:spPr>
        <p:txBody>
          <a:bodyPr/>
          <a:lstStyle/>
          <a:p>
            <a:r>
              <a:rPr lang="en-US" sz="3600" dirty="0" smtClean="0"/>
              <a:t>Special Rules for City of Hamilton</a:t>
            </a:r>
            <a:endParaRPr lang="en-US" sz="3600" dirty="0"/>
          </a:p>
        </p:txBody>
      </p:sp>
      <p:pic>
        <p:nvPicPr>
          <p:cNvPr id="21506"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762000" y="1066800"/>
            <a:ext cx="7543800" cy="923330"/>
          </a:xfrm>
          <a:prstGeom prst="rect">
            <a:avLst/>
          </a:prstGeom>
          <a:noFill/>
        </p:spPr>
        <p:txBody>
          <a:bodyPr wrap="square" rtlCol="0">
            <a:spAutoFit/>
          </a:bodyPr>
          <a:lstStyle/>
          <a:p>
            <a:r>
              <a:rPr lang="en-US" dirty="0" smtClean="0"/>
              <a:t>After the Circulator’s Affidavit is notarized, the candidate then must sign and date this section before filing:</a:t>
            </a:r>
          </a:p>
          <a:p>
            <a:endParaRPr lang="en-US" dirty="0" smtClean="0"/>
          </a:p>
        </p:txBody>
      </p:sp>
      <p:pic>
        <p:nvPicPr>
          <p:cNvPr id="2355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91264" y="2286000"/>
            <a:ext cx="8485271" cy="236220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371600" y="2971800"/>
            <a:ext cx="2133600" cy="369332"/>
          </a:xfrm>
          <a:prstGeom prst="rect">
            <a:avLst/>
          </a:prstGeom>
          <a:noFill/>
        </p:spPr>
        <p:txBody>
          <a:bodyPr wrap="square" rtlCol="0">
            <a:spAutoFit/>
          </a:bodyPr>
          <a:lstStyle/>
          <a:p>
            <a:r>
              <a:rPr lang="en-US" dirty="0" smtClean="0"/>
              <a:t>Brian Hester</a:t>
            </a:r>
            <a:endParaRPr lang="en-US" dirty="0"/>
          </a:p>
        </p:txBody>
      </p:sp>
      <p:sp>
        <p:nvSpPr>
          <p:cNvPr id="6" name="TextBox 5"/>
          <p:cNvSpPr txBox="1"/>
          <p:nvPr/>
        </p:nvSpPr>
        <p:spPr>
          <a:xfrm>
            <a:off x="5257800" y="2907268"/>
            <a:ext cx="2362200" cy="369332"/>
          </a:xfrm>
          <a:prstGeom prst="rect">
            <a:avLst/>
          </a:prstGeom>
          <a:noFill/>
        </p:spPr>
        <p:txBody>
          <a:bodyPr wrap="square" rtlCol="0">
            <a:spAutoFit/>
          </a:bodyPr>
          <a:lstStyle/>
          <a:p>
            <a:r>
              <a:rPr lang="en-US" dirty="0" smtClean="0"/>
              <a:t>1802 Princeton Rd.</a:t>
            </a:r>
            <a:endParaRPr lang="en-US" dirty="0"/>
          </a:p>
        </p:txBody>
      </p:sp>
      <p:sp>
        <p:nvSpPr>
          <p:cNvPr id="7" name="TextBox 6"/>
          <p:cNvSpPr txBox="1"/>
          <p:nvPr/>
        </p:nvSpPr>
        <p:spPr>
          <a:xfrm>
            <a:off x="1905000" y="3635046"/>
            <a:ext cx="620486" cy="369332"/>
          </a:xfrm>
          <a:prstGeom prst="rect">
            <a:avLst/>
          </a:prstGeom>
          <a:noFill/>
        </p:spPr>
        <p:txBody>
          <a:bodyPr wrap="square" rtlCol="0">
            <a:spAutoFit/>
          </a:bodyPr>
          <a:lstStyle/>
          <a:p>
            <a:r>
              <a:rPr lang="en-US" dirty="0" smtClean="0"/>
              <a:t>31st</a:t>
            </a:r>
            <a:endParaRPr lang="en-US" dirty="0"/>
          </a:p>
        </p:txBody>
      </p:sp>
      <p:sp>
        <p:nvSpPr>
          <p:cNvPr id="8" name="TextBox 7"/>
          <p:cNvSpPr txBox="1"/>
          <p:nvPr/>
        </p:nvSpPr>
        <p:spPr>
          <a:xfrm>
            <a:off x="3155796" y="3581400"/>
            <a:ext cx="1409699" cy="369332"/>
          </a:xfrm>
          <a:prstGeom prst="rect">
            <a:avLst/>
          </a:prstGeom>
          <a:noFill/>
        </p:spPr>
        <p:txBody>
          <a:bodyPr wrap="square" rtlCol="0">
            <a:spAutoFit/>
          </a:bodyPr>
          <a:lstStyle/>
          <a:p>
            <a:r>
              <a:rPr lang="en-US" dirty="0" smtClean="0"/>
              <a:t>July</a:t>
            </a:r>
            <a:endParaRPr lang="en-US" dirty="0"/>
          </a:p>
        </p:txBody>
      </p:sp>
      <p:sp>
        <p:nvSpPr>
          <p:cNvPr id="9" name="TextBox 8"/>
          <p:cNvSpPr txBox="1"/>
          <p:nvPr/>
        </p:nvSpPr>
        <p:spPr>
          <a:xfrm>
            <a:off x="5029200" y="3603702"/>
            <a:ext cx="457200" cy="369332"/>
          </a:xfrm>
          <a:prstGeom prst="rect">
            <a:avLst/>
          </a:prstGeom>
          <a:noFill/>
        </p:spPr>
        <p:txBody>
          <a:bodyPr wrap="square" rtlCol="0">
            <a:spAutoFit/>
          </a:bodyPr>
          <a:lstStyle/>
          <a:p>
            <a:r>
              <a:rPr lang="en-US" dirty="0" smtClean="0"/>
              <a:t>17</a:t>
            </a:r>
            <a:endParaRPr lang="en-US" dirty="0"/>
          </a:p>
        </p:txBody>
      </p:sp>
      <p:sp>
        <p:nvSpPr>
          <p:cNvPr id="10" name="TextBox 9"/>
          <p:cNvSpPr txBox="1"/>
          <p:nvPr/>
        </p:nvSpPr>
        <p:spPr>
          <a:xfrm>
            <a:off x="5029200" y="3963225"/>
            <a:ext cx="3200400" cy="369332"/>
          </a:xfrm>
          <a:prstGeom prst="rect">
            <a:avLst/>
          </a:prstGeom>
          <a:noFill/>
        </p:spPr>
        <p:txBody>
          <a:bodyPr wrap="square" rtlCol="0">
            <a:spAutoFit/>
          </a:bodyPr>
          <a:lstStyle/>
          <a:p>
            <a:r>
              <a:rPr lang="en-US" dirty="0" smtClean="0">
                <a:latin typeface="Lucida Handwriting" panose="03010101010101010101" pitchFamily="66" charset="0"/>
              </a:rPr>
              <a:t>Brian Hester</a:t>
            </a:r>
            <a:endParaRPr lang="en-US" dirty="0">
              <a:latin typeface="Lucida Handwriting" panose="03010101010101010101" pitchFamily="66" charset="0"/>
            </a:endParaRPr>
          </a:p>
        </p:txBody>
      </p:sp>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924800" y="6019800"/>
            <a:ext cx="609600" cy="609600"/>
          </a:xfrm>
          <a:prstGeom prst="rect">
            <a:avLst/>
          </a:prstGeom>
        </p:spPr>
      </p:pic>
    </p:spTree>
    <p:extLst>
      <p:ext uri="{BB962C8B-B14F-4D97-AF65-F5344CB8AC3E}">
        <p14:creationId xmlns:p14="http://schemas.microsoft.com/office/powerpoint/2010/main" val="411647709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929"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6"/>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100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100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grpId="0" nodeType="withEffect">
                                  <p:stCondLst>
                                    <p:cond delay="1000"/>
                                  </p:stCondLst>
                                  <p:childTnLst>
                                    <p:set>
                                      <p:cBhvr>
                                        <p:cTn id="20" dur="1" fill="hold">
                                          <p:stCondLst>
                                            <p:cond delay="0"/>
                                          </p:stCondLst>
                                        </p:cTn>
                                        <p:tgtEl>
                                          <p:spTgt spid="9"/>
                                        </p:tgtEl>
                                        <p:attrNameLst>
                                          <p:attrName>style.visibility</p:attrName>
                                        </p:attrNameLst>
                                      </p:cBhvr>
                                      <p:to>
                                        <p:strVal val="visible"/>
                                      </p:to>
                                    </p:set>
                                  </p:childTnLst>
                                </p:cTn>
                              </p:par>
                            </p:childTnLst>
                          </p:cTn>
                        </p:par>
                        <p:par>
                          <p:cTn id="21" fill="hold">
                            <p:stCondLst>
                              <p:cond delay="2000"/>
                            </p:stCondLst>
                            <p:childTnLst>
                              <p:par>
                                <p:cTn id="22" presetID="1" presetClass="entr" presetSubtype="0" fill="hold" grpId="0" nodeType="afterEffect">
                                  <p:stCondLst>
                                    <p:cond delay="1000"/>
                                  </p:stCondLst>
                                  <p:childTnLst>
                                    <p:set>
                                      <p:cBhvr>
                                        <p:cTn id="23"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5" grpId="0"/>
      <p:bldP spid="6" grpId="0"/>
      <p:bldP spid="7" grpId="0"/>
      <p:bldP spid="8" grpId="0"/>
      <p:bldP spid="9"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Pre-Checking Petitions before Filing</a:t>
            </a:r>
            <a:endParaRPr lang="en-US" dirty="0"/>
          </a:p>
        </p:txBody>
      </p:sp>
      <p:sp>
        <p:nvSpPr>
          <p:cNvPr id="3" name="Text Placeholder 2"/>
          <p:cNvSpPr>
            <a:spLocks noGrp="1"/>
          </p:cNvSpPr>
          <p:nvPr>
            <p:ph type="body" idx="1"/>
          </p:nvPr>
        </p:nvSpPr>
        <p:spPr/>
        <p:txBody>
          <a:bodyPr>
            <a:normAutofit lnSpcReduction="10000"/>
          </a:bodyPr>
          <a:lstStyle/>
          <a:p>
            <a:r>
              <a:rPr lang="en-US" dirty="0" smtClean="0"/>
              <a:t>How to ensure your petition will be certified on the first try.</a:t>
            </a:r>
            <a:endParaRPr lang="en-US" dirty="0"/>
          </a:p>
        </p:txBody>
      </p:sp>
      <p:pic>
        <p:nvPicPr>
          <p:cNvPr id="5"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24580" name="Picture 4" descr="Image result for Checklist"/>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49576" y="69069"/>
            <a:ext cx="3375024" cy="2892878"/>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934200" y="6019800"/>
            <a:ext cx="609600" cy="609600"/>
          </a:xfrm>
          <a:prstGeom prst="rect">
            <a:avLst/>
          </a:prstGeom>
        </p:spPr>
      </p:pic>
    </p:spTree>
    <p:extLst>
      <p:ext uri="{BB962C8B-B14F-4D97-AF65-F5344CB8AC3E}">
        <p14:creationId xmlns:p14="http://schemas.microsoft.com/office/powerpoint/2010/main" val="1776710124"/>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11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533400"/>
          </a:xfrm>
        </p:spPr>
        <p:txBody>
          <a:bodyPr/>
          <a:lstStyle/>
          <a:p>
            <a:pPr algn="ctr"/>
            <a:r>
              <a:rPr lang="en-US" sz="3200" dirty="0" smtClean="0"/>
              <a:t>Checking your petitions before filing</a:t>
            </a:r>
            <a:endParaRPr lang="en-US" sz="3200" dirty="0"/>
          </a:p>
        </p:txBody>
      </p:sp>
      <p:sp>
        <p:nvSpPr>
          <p:cNvPr id="3" name="Content Placeholder 2"/>
          <p:cNvSpPr>
            <a:spLocks noGrp="1"/>
          </p:cNvSpPr>
          <p:nvPr>
            <p:ph idx="1"/>
          </p:nvPr>
        </p:nvSpPr>
        <p:spPr>
          <a:xfrm>
            <a:off x="762000" y="914400"/>
            <a:ext cx="7543800" cy="4419600"/>
          </a:xfrm>
        </p:spPr>
        <p:txBody>
          <a:bodyPr anchor="t"/>
          <a:lstStyle/>
          <a:p>
            <a:pPr>
              <a:spcAft>
                <a:spcPts val="1200"/>
              </a:spcAft>
              <a:buFont typeface="Wingdings" pitchFamily="2" charset="2"/>
              <a:buChar char="ü"/>
            </a:pPr>
            <a:r>
              <a:rPr lang="en-US" dirty="0" smtClean="0"/>
              <a:t>Use the Butler County Petition Filing Checklist</a:t>
            </a:r>
          </a:p>
          <a:p>
            <a:pPr>
              <a:spcAft>
                <a:spcPts val="1200"/>
              </a:spcAft>
              <a:buFont typeface="Wingdings" pitchFamily="2" charset="2"/>
              <a:buChar char="ü"/>
            </a:pPr>
            <a:r>
              <a:rPr lang="en-US" dirty="0" smtClean="0"/>
              <a:t>Use the computers in the BOE Lobby to check that your  signers’ are registered to vote and their signature matches the signature on file.  </a:t>
            </a:r>
          </a:p>
          <a:p>
            <a:pPr lvl="1">
              <a:spcAft>
                <a:spcPts val="1200"/>
              </a:spcAft>
              <a:buFont typeface="Wingdings" pitchFamily="2" charset="2"/>
              <a:buChar char="ü"/>
            </a:pPr>
            <a:r>
              <a:rPr lang="en-US" dirty="0" smtClean="0"/>
              <a:t>BOE staff will show you how to search using the same program used to validate petitions.</a:t>
            </a:r>
          </a:p>
          <a:p>
            <a:pPr>
              <a:spcAft>
                <a:spcPts val="1200"/>
              </a:spcAft>
              <a:buFont typeface="Wingdings" pitchFamily="2" charset="2"/>
              <a:buChar char="ü"/>
            </a:pPr>
            <a:r>
              <a:rPr lang="en-US" dirty="0" smtClean="0"/>
              <a:t>Count your petition forms and total your signatures to ensure the total signatures are not over the maximum limit.</a:t>
            </a:r>
          </a:p>
          <a:p>
            <a:pPr marL="0" indent="0">
              <a:spcAft>
                <a:spcPts val="1200"/>
              </a:spcAft>
              <a:buNone/>
            </a:pPr>
            <a:endParaRPr lang="en-US" dirty="0"/>
          </a:p>
        </p:txBody>
      </p:sp>
      <p:pic>
        <p:nvPicPr>
          <p:cNvPr id="20482"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4200" y="6124574"/>
            <a:ext cx="609600" cy="609600"/>
          </a:xfrm>
          <a:prstGeom prst="rect">
            <a:avLst/>
          </a:prstGeom>
        </p:spPr>
      </p:pic>
    </p:spTree>
    <p:extLst>
      <p:ext uri="{BB962C8B-B14F-4D97-AF65-F5344CB8AC3E}">
        <p14:creationId xmlns:p14="http://schemas.microsoft.com/office/powerpoint/2010/main" val="177701161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4529"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p:cTn id="11"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2"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3" dur="1000"/>
                                        <p:tgtEl>
                                          <p:spTgt spid="3">
                                            <p:txEl>
                                              <p:pRg st="1" end="1"/>
                                            </p:txEl>
                                          </p:spTgt>
                                        </p:tgtEl>
                                      </p:cBhvr>
                                    </p:animEffect>
                                  </p:childTnLst>
                                </p:cTn>
                              </p:par>
                            </p:childTnLst>
                          </p:cTn>
                        </p:par>
                        <p:par>
                          <p:cTn id="14" fill="hold">
                            <p:stCondLst>
                              <p:cond delay="1000"/>
                            </p:stCondLst>
                            <p:childTnLst>
                              <p:par>
                                <p:cTn id="15" presetID="53" presetClass="entr" presetSubtype="16" fill="hold" grpId="0" nodeType="afterEffect">
                                  <p:stCondLst>
                                    <p:cond delay="100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p:cTn id="1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19" dur="1000"/>
                                        <p:tgtEl>
                                          <p:spTgt spid="3">
                                            <p:txEl>
                                              <p:pRg st="2" end="2"/>
                                            </p:txEl>
                                          </p:spTgt>
                                        </p:tgtEl>
                                      </p:cBhvr>
                                    </p:animEffect>
                                  </p:childTnLst>
                                </p:cTn>
                              </p:par>
                            </p:childTnLst>
                          </p:cTn>
                        </p:par>
                        <p:par>
                          <p:cTn id="20" fill="hold">
                            <p:stCondLst>
                              <p:cond delay="3000"/>
                            </p:stCondLst>
                            <p:childTnLst>
                              <p:par>
                                <p:cTn id="21" presetID="53" presetClass="entr" presetSubtype="16" fill="hold" grpId="0" nodeType="afterEffect">
                                  <p:stCondLst>
                                    <p:cond delay="1000"/>
                                  </p:stCondLst>
                                  <p:childTnLst>
                                    <p:set>
                                      <p:cBhvr>
                                        <p:cTn id="22" dur="1" fill="hold">
                                          <p:stCondLst>
                                            <p:cond delay="0"/>
                                          </p:stCondLst>
                                        </p:cTn>
                                        <p:tgtEl>
                                          <p:spTgt spid="3">
                                            <p:txEl>
                                              <p:pRg st="3" end="3"/>
                                            </p:txEl>
                                          </p:spTgt>
                                        </p:tgtEl>
                                        <p:attrNameLst>
                                          <p:attrName>style.visibility</p:attrName>
                                        </p:attrNameLst>
                                      </p:cBhvr>
                                      <p:to>
                                        <p:strVal val="visible"/>
                                      </p:to>
                                    </p:set>
                                    <p:anim calcmode="lin" valueType="num">
                                      <p:cBhvr>
                                        <p:cTn id="2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5"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4"/>
                </p:tgtEl>
              </p:cMediaNode>
            </p:audio>
          </p:childTnLst>
        </p:cTn>
      </p:par>
    </p:tnLst>
    <p:bldLst>
      <p:bldP spid="3"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762000"/>
          </a:xfrm>
        </p:spPr>
        <p:txBody>
          <a:bodyPr/>
          <a:lstStyle/>
          <a:p>
            <a:r>
              <a:rPr lang="en-US" sz="4400" dirty="0" smtClean="0"/>
              <a:t>And if something </a:t>
            </a:r>
            <a:r>
              <a:rPr lang="en-US" sz="4400" dirty="0"/>
              <a:t>i</a:t>
            </a:r>
            <a:r>
              <a:rPr lang="en-US" sz="4400" dirty="0" smtClean="0"/>
              <a:t>s wrong?</a:t>
            </a:r>
            <a:endParaRPr lang="en-US" sz="4400" dirty="0"/>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4"/>
          <p:cNvSpPr>
            <a:spLocks noGrp="1"/>
          </p:cNvSpPr>
          <p:nvPr>
            <p:ph idx="1"/>
          </p:nvPr>
        </p:nvSpPr>
        <p:spPr>
          <a:xfrm>
            <a:off x="533400" y="3657600"/>
            <a:ext cx="7543800" cy="2466974"/>
          </a:xfrm>
        </p:spPr>
        <p:txBody>
          <a:bodyPr anchor="t"/>
          <a:lstStyle/>
          <a:p>
            <a:r>
              <a:rPr lang="en-US" dirty="0" smtClean="0"/>
              <a:t>Per the Secretary of State, the BOE cannot pre-check your petitions, but we can answer any questions you may have.</a:t>
            </a:r>
          </a:p>
          <a:p>
            <a:r>
              <a:rPr lang="en-US" dirty="0" smtClean="0"/>
              <a:t>If you’ve already filed, you can withdraw your petition and (time permitting) circulate and file a new petition. </a:t>
            </a:r>
            <a:endParaRPr lang="en-US" dirty="0"/>
          </a:p>
        </p:txBody>
      </p:sp>
      <p:pic>
        <p:nvPicPr>
          <p:cNvPr id="25605" name="Picture 5" descr="C:\Users\hesterbr\AppData\Local\Microsoft\Windows\Temporary Internet Files\Content.IE5\W18TWHU2\Lavori-in-corso[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65650" y="3422650"/>
            <a:ext cx="12700" cy="12700"/>
          </a:xfrm>
          <a:prstGeom prst="rect">
            <a:avLst/>
          </a:prstGeom>
          <a:noFill/>
          <a:extLst>
            <a:ext uri="{909E8E84-426E-40DD-AFC4-6F175D3DCCD1}">
              <a14:hiddenFill xmlns:a14="http://schemas.microsoft.com/office/drawing/2010/main">
                <a:solidFill>
                  <a:srgbClr val="FFFFFF"/>
                </a:solidFill>
              </a14:hiddenFill>
            </a:ext>
          </a:extLst>
        </p:spPr>
      </p:pic>
      <p:pic>
        <p:nvPicPr>
          <p:cNvPr id="25606" name="Picture 6" descr="C:\Users\hesterbr\AppData\Local\Microsoft\Windows\Temporary Internet Files\Content.IE5\SMJOXGWA\Help-button[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043061" y="1170374"/>
            <a:ext cx="2692847" cy="225862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162800" y="6172200"/>
            <a:ext cx="609600" cy="609600"/>
          </a:xfrm>
          <a:prstGeom prst="rect">
            <a:avLst/>
          </a:prstGeom>
        </p:spPr>
      </p:pic>
    </p:spTree>
    <p:extLst>
      <p:ext uri="{BB962C8B-B14F-4D97-AF65-F5344CB8AC3E}">
        <p14:creationId xmlns:p14="http://schemas.microsoft.com/office/powerpoint/2010/main" val="311883383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187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Election Day!</a:t>
            </a:r>
            <a:br>
              <a:rPr lang="en-US" dirty="0" smtClean="0"/>
            </a:br>
            <a:r>
              <a:rPr lang="en-US" dirty="0" smtClean="0"/>
              <a:t>Canvassing the polls</a:t>
            </a:r>
            <a:endParaRPr lang="en-US" dirty="0"/>
          </a:p>
        </p:txBody>
      </p:sp>
      <p:sp>
        <p:nvSpPr>
          <p:cNvPr id="3" name="Text Placeholder 2"/>
          <p:cNvSpPr>
            <a:spLocks noGrp="1"/>
          </p:cNvSpPr>
          <p:nvPr>
            <p:ph type="body" idx="1"/>
          </p:nvPr>
        </p:nvSpPr>
        <p:spPr/>
        <p:txBody>
          <a:bodyPr>
            <a:normAutofit lnSpcReduction="10000"/>
          </a:bodyPr>
          <a:lstStyle/>
          <a:p>
            <a:r>
              <a:rPr lang="en-US" dirty="0" smtClean="0"/>
              <a:t>What a candidate and campaign volunteers can and cannot do at the polls on Election Day</a:t>
            </a:r>
            <a:endParaRPr lang="en-US"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772400" y="5943600"/>
            <a:ext cx="609600" cy="609600"/>
          </a:xfrm>
          <a:prstGeom prst="rect">
            <a:avLst/>
          </a:prstGeom>
        </p:spPr>
      </p:pic>
    </p:spTree>
    <p:extLst>
      <p:ext uri="{BB962C8B-B14F-4D97-AF65-F5344CB8AC3E}">
        <p14:creationId xmlns:p14="http://schemas.microsoft.com/office/powerpoint/2010/main" val="228147006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908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609600"/>
          </a:xfrm>
        </p:spPr>
        <p:txBody>
          <a:bodyPr/>
          <a:lstStyle/>
          <a:p>
            <a:r>
              <a:rPr lang="en-US" sz="3600" dirty="0" smtClean="0"/>
              <a:t>Campaigning at Polling Location</a:t>
            </a:r>
            <a:endParaRPr lang="en-US" sz="3600" dirty="0"/>
          </a:p>
        </p:txBody>
      </p:sp>
      <p:sp>
        <p:nvSpPr>
          <p:cNvPr id="3" name="Content Placeholder 2"/>
          <p:cNvSpPr>
            <a:spLocks noGrp="1"/>
          </p:cNvSpPr>
          <p:nvPr>
            <p:ph idx="1"/>
          </p:nvPr>
        </p:nvSpPr>
        <p:spPr>
          <a:xfrm>
            <a:off x="762000" y="4768960"/>
            <a:ext cx="7543800" cy="1479439"/>
          </a:xfrm>
        </p:spPr>
        <p:txBody>
          <a:bodyPr anchor="t"/>
          <a:lstStyle/>
          <a:p>
            <a:r>
              <a:rPr lang="en-US" dirty="0" smtClean="0"/>
              <a:t>U.S. flags outside on the front, left and right side of the polling place entrance mark the boundary arc where candidates/volunteers cannot campaign.</a:t>
            </a:r>
            <a:endParaRPr lang="en-US" dirty="0"/>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914400"/>
            <a:ext cx="4119562" cy="38545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543800" y="5867400"/>
            <a:ext cx="609600" cy="609600"/>
          </a:xfrm>
          <a:prstGeom prst="rect">
            <a:avLst/>
          </a:prstGeom>
        </p:spPr>
      </p:pic>
    </p:spTree>
    <p:extLst>
      <p:ext uri="{BB962C8B-B14F-4D97-AF65-F5344CB8AC3E}">
        <p14:creationId xmlns:p14="http://schemas.microsoft.com/office/powerpoint/2010/main" val="21153888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83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838200"/>
            <a:ext cx="6781800" cy="838200"/>
          </a:xfrm>
        </p:spPr>
        <p:txBody>
          <a:bodyPr/>
          <a:lstStyle/>
          <a:p>
            <a:r>
              <a:rPr lang="en-US" dirty="0" smtClean="0"/>
              <a:t>Election Day</a:t>
            </a:r>
            <a:br>
              <a:rPr lang="en-US" dirty="0" smtClean="0"/>
            </a:br>
            <a:r>
              <a:rPr lang="en-US" dirty="0" smtClean="0"/>
              <a:t>Campaigning</a:t>
            </a:r>
            <a:endParaRPr lang="en-US" dirty="0"/>
          </a:p>
        </p:txBody>
      </p:sp>
      <p:sp>
        <p:nvSpPr>
          <p:cNvPr id="3" name="Content Placeholder 2"/>
          <p:cNvSpPr>
            <a:spLocks noGrp="1"/>
          </p:cNvSpPr>
          <p:nvPr>
            <p:ph idx="1"/>
          </p:nvPr>
        </p:nvSpPr>
        <p:spPr>
          <a:xfrm>
            <a:off x="762000" y="1219200"/>
            <a:ext cx="7543800" cy="4876800"/>
          </a:xfrm>
        </p:spPr>
        <p:txBody>
          <a:bodyPr/>
          <a:lstStyle/>
          <a:p>
            <a:r>
              <a:rPr lang="en-US" dirty="0" smtClean="0"/>
              <a:t>Candidates/volunteers cannot talk to voters/hand out literature within buffer zone.</a:t>
            </a:r>
          </a:p>
          <a:p>
            <a:r>
              <a:rPr lang="en-US" dirty="0" smtClean="0"/>
              <a:t>Follow any instructions by a polling official on site.</a:t>
            </a:r>
          </a:p>
          <a:p>
            <a:r>
              <a:rPr lang="en-US" dirty="0" smtClean="0"/>
              <a:t>The candidate/campaign may go into a polling place at 11 am and 4 p.m. to inspect a report of voters who have cast ballots at that location.</a:t>
            </a:r>
          </a:p>
          <a:p>
            <a:r>
              <a:rPr lang="en-US" b="1" u="sng" dirty="0" smtClean="0"/>
              <a:t>Any person</a:t>
            </a:r>
            <a:r>
              <a:rPr lang="en-US" dirty="0" smtClean="0"/>
              <a:t> who enters a polling location for </a:t>
            </a:r>
            <a:r>
              <a:rPr lang="en-US" b="1" u="sng" dirty="0" smtClean="0"/>
              <a:t>any</a:t>
            </a:r>
            <a:r>
              <a:rPr lang="en-US" dirty="0" smtClean="0"/>
              <a:t> reason, no matter how brief, must either remove or otherwise cover any campaign-related materials, including shirts, hats, buttons, stickers, etc. </a:t>
            </a:r>
            <a:endParaRPr lang="en-US" b="1" u="sng" dirty="0"/>
          </a:p>
        </p:txBody>
      </p:sp>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7543800" y="6096000"/>
            <a:ext cx="609600" cy="609600"/>
          </a:xfrm>
          <a:prstGeom prst="rect">
            <a:avLst/>
          </a:prstGeom>
        </p:spPr>
      </p:pic>
    </p:spTree>
    <p:extLst>
      <p:ext uri="{BB962C8B-B14F-4D97-AF65-F5344CB8AC3E}">
        <p14:creationId xmlns:p14="http://schemas.microsoft.com/office/powerpoint/2010/main" val="5647952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4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066800"/>
            <a:ext cx="6781800" cy="762000"/>
          </a:xfrm>
        </p:spPr>
        <p:txBody>
          <a:bodyPr rtlCol="0">
            <a:normAutofit fontScale="90000"/>
          </a:bodyPr>
          <a:lstStyle/>
          <a:p>
            <a:pPr fontAlgn="auto">
              <a:spcAft>
                <a:spcPts val="0"/>
              </a:spcAft>
              <a:defRPr/>
            </a:pPr>
            <a:r>
              <a:rPr lang="en-US" dirty="0" smtClean="0">
                <a:solidFill>
                  <a:schemeClr val="tx1">
                    <a:lumMod val="85000"/>
                    <a:lumOff val="15000"/>
                  </a:schemeClr>
                </a:solidFill>
              </a:rPr>
              <a:t>What does a candidate need to know?</a:t>
            </a:r>
            <a:endParaRPr lang="en-US" dirty="0">
              <a:solidFill>
                <a:schemeClr val="tx1">
                  <a:lumMod val="85000"/>
                  <a:lumOff val="15000"/>
                </a:schemeClr>
              </a:solidFill>
            </a:endParaRPr>
          </a:p>
        </p:txBody>
      </p:sp>
      <p:sp>
        <p:nvSpPr>
          <p:cNvPr id="3" name="Content Placeholder 2"/>
          <p:cNvSpPr>
            <a:spLocks noGrp="1"/>
          </p:cNvSpPr>
          <p:nvPr>
            <p:ph idx="1"/>
          </p:nvPr>
        </p:nvSpPr>
        <p:spPr>
          <a:xfrm>
            <a:off x="762000" y="1752600"/>
            <a:ext cx="7543800" cy="4114800"/>
          </a:xfrm>
        </p:spPr>
        <p:txBody>
          <a:bodyPr anchor="t"/>
          <a:lstStyle/>
          <a:p>
            <a:pPr>
              <a:spcAft>
                <a:spcPts val="1200"/>
              </a:spcAft>
              <a:buFont typeface="Wingdings" pitchFamily="2" charset="2"/>
              <a:buChar char="Ø"/>
            </a:pPr>
            <a:r>
              <a:rPr lang="en-US" dirty="0" smtClean="0"/>
              <a:t>What are the petition requirements (Which petition? Deadline? Filing Fees? Signature requirements?)</a:t>
            </a:r>
          </a:p>
          <a:p>
            <a:pPr>
              <a:spcAft>
                <a:spcPts val="1200"/>
              </a:spcAft>
              <a:buFont typeface="Wingdings" pitchFamily="2" charset="2"/>
              <a:buChar char="Ø"/>
            </a:pPr>
            <a:r>
              <a:rPr lang="en-US" dirty="0" smtClean="0"/>
              <a:t>The “Do’s and Don’ts” of getting signatures</a:t>
            </a:r>
          </a:p>
          <a:p>
            <a:pPr>
              <a:spcAft>
                <a:spcPts val="1200"/>
              </a:spcAft>
              <a:buFont typeface="Wingdings" pitchFamily="2" charset="2"/>
              <a:buChar char="Ø"/>
            </a:pPr>
            <a:r>
              <a:rPr lang="en-US" dirty="0" smtClean="0"/>
              <a:t>Canvassing at polling locations on Election Day.</a:t>
            </a:r>
          </a:p>
          <a:p>
            <a:pPr>
              <a:spcAft>
                <a:spcPts val="1200"/>
              </a:spcAft>
              <a:buFont typeface="Wingdings" pitchFamily="2" charset="2"/>
              <a:buChar char="Ø"/>
            </a:pPr>
            <a:r>
              <a:rPr lang="en-US" dirty="0" smtClean="0"/>
              <a:t>Campaign Finance requirements</a:t>
            </a:r>
          </a:p>
          <a:p>
            <a:pPr>
              <a:spcAft>
                <a:spcPts val="1200"/>
              </a:spcAft>
              <a:buFont typeface="Wingdings" pitchFamily="2" charset="2"/>
              <a:buChar char="Ø"/>
            </a:pPr>
            <a:r>
              <a:rPr lang="en-US" dirty="0" smtClean="0"/>
              <a:t>Candidate Financial Disclosure (where applicable)</a:t>
            </a:r>
          </a:p>
          <a:p>
            <a:pPr marL="0" indent="0">
              <a:spcAft>
                <a:spcPts val="1200"/>
              </a:spcAft>
              <a:buNone/>
            </a:pPr>
            <a:r>
              <a:rPr lang="en-US" dirty="0" smtClean="0"/>
              <a:t>Resource: </a:t>
            </a:r>
            <a:r>
              <a:rPr lang="en-US" dirty="0" smtClean="0">
                <a:hlinkClick r:id="rId5"/>
              </a:rPr>
              <a:t>2017 Candidate Guide</a:t>
            </a:r>
            <a:r>
              <a:rPr lang="en-US" dirty="0" smtClean="0"/>
              <a:t> (available on Secretary of State’s website: https</a:t>
            </a:r>
            <a:r>
              <a:rPr lang="en-US" dirty="0"/>
              <a:t>://</a:t>
            </a:r>
            <a:r>
              <a:rPr lang="en-US" dirty="0" smtClean="0"/>
              <a:t>www.sos.state.oh.us)</a:t>
            </a:r>
            <a:endParaRPr lang="en-US" dirty="0"/>
          </a:p>
        </p:txBody>
      </p:sp>
      <p:pic>
        <p:nvPicPr>
          <p:cNvPr id="7170" name="Picture 2" descr="http://www.butlercountyelections.org/_assets_/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848600" y="5943600"/>
            <a:ext cx="609600" cy="609600"/>
          </a:xfrm>
          <a:prstGeom prst="rect">
            <a:avLst/>
          </a:prstGeom>
        </p:spPr>
      </p:pic>
    </p:spTree>
  </p:cSld>
  <p:clrMapOvr>
    <a:masterClrMapping/>
  </p:clrMapOvr>
  <p:transition spd="slow" advTm="28078">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52609" fill="hold"/>
                                        <p:tgtEl>
                                          <p:spTgt spid="5"/>
                                        </p:tgtEl>
                                      </p:cBhvr>
                                    </p:cmd>
                                  </p:childTnLst>
                                </p:cTn>
                              </p:par>
                              <p:par>
                                <p:cTn id="7" presetID="53" presetClass="entr" presetSubtype="16" fill="hold" nodeType="withEffect">
                                  <p:stCondLst>
                                    <p:cond delay="1000"/>
                                  </p:stCondLst>
                                  <p:childTnLst>
                                    <p:set>
                                      <p:cBhvr>
                                        <p:cTn id="8" dur="1" fill="hold">
                                          <p:stCondLst>
                                            <p:cond delay="0"/>
                                          </p:stCondLst>
                                        </p:cTn>
                                        <p:tgtEl>
                                          <p:spTgt spid="3">
                                            <p:txEl>
                                              <p:pRg st="0" end="0"/>
                                            </p:txEl>
                                          </p:spTgt>
                                        </p:tgtEl>
                                        <p:attrNameLst>
                                          <p:attrName>style.visibility</p:attrName>
                                        </p:attrNameLst>
                                      </p:cBhvr>
                                      <p:to>
                                        <p:strVal val="visible"/>
                                      </p:to>
                                    </p:set>
                                    <p:anim calcmode="lin" valueType="num">
                                      <p:cBhvr>
                                        <p:cTn id="9"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0"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1" dur="500"/>
                                        <p:tgtEl>
                                          <p:spTgt spid="3">
                                            <p:txEl>
                                              <p:pRg st="0" end="0"/>
                                            </p:txEl>
                                          </p:spTgt>
                                        </p:tgtEl>
                                      </p:cBhvr>
                                    </p:animEffect>
                                  </p:childTnLst>
                                </p:cTn>
                              </p:par>
                              <p:par>
                                <p:cTn id="12" presetID="53" presetClass="entr" presetSubtype="16" fill="hold" nodeType="withEffect">
                                  <p:stCondLst>
                                    <p:cond delay="200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3">
                                            <p:txEl>
                                              <p:pRg st="1" end="1"/>
                                            </p:txEl>
                                          </p:spTgt>
                                        </p:tgtEl>
                                      </p:cBhvr>
                                    </p:animEffect>
                                  </p:childTnLst>
                                </p:cTn>
                              </p:par>
                              <p:par>
                                <p:cTn id="17" presetID="53" presetClass="entr" presetSubtype="16" fill="hold" nodeType="withEffect">
                                  <p:stCondLst>
                                    <p:cond delay="300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p:cTn id="1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1" dur="500"/>
                                        <p:tgtEl>
                                          <p:spTgt spid="3">
                                            <p:txEl>
                                              <p:pRg st="2" end="2"/>
                                            </p:txEl>
                                          </p:spTgt>
                                        </p:tgtEl>
                                      </p:cBhvr>
                                    </p:animEffect>
                                  </p:childTnLst>
                                </p:cTn>
                              </p:par>
                              <p:par>
                                <p:cTn id="22" presetID="53" presetClass="entr" presetSubtype="16" fill="hold" nodeType="withEffect">
                                  <p:stCondLst>
                                    <p:cond delay="4000"/>
                                  </p:stCondLst>
                                  <p:childTnLst>
                                    <p:set>
                                      <p:cBhvr>
                                        <p:cTn id="23" dur="1" fill="hold">
                                          <p:stCondLst>
                                            <p:cond delay="0"/>
                                          </p:stCondLst>
                                        </p:cTn>
                                        <p:tgtEl>
                                          <p:spTgt spid="3">
                                            <p:txEl>
                                              <p:pRg st="3" end="3"/>
                                            </p:txEl>
                                          </p:spTgt>
                                        </p:tgtEl>
                                        <p:attrNameLst>
                                          <p:attrName>style.visibility</p:attrName>
                                        </p:attrNameLst>
                                      </p:cBhvr>
                                      <p:to>
                                        <p:strVal val="visible"/>
                                      </p:to>
                                    </p:set>
                                    <p:anim calcmode="lin" valueType="num">
                                      <p:cBhvr>
                                        <p:cTn id="24"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25"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26" dur="500"/>
                                        <p:tgtEl>
                                          <p:spTgt spid="3">
                                            <p:txEl>
                                              <p:pRg st="3" end="3"/>
                                            </p:txEl>
                                          </p:spTgt>
                                        </p:tgtEl>
                                      </p:cBhvr>
                                    </p:animEffect>
                                  </p:childTnLst>
                                </p:cTn>
                              </p:par>
                              <p:par>
                                <p:cTn id="27" presetID="53" presetClass="entr" presetSubtype="16" fill="hold" nodeType="withEffect">
                                  <p:stCondLst>
                                    <p:cond delay="5000"/>
                                  </p:stCondLst>
                                  <p:childTnLst>
                                    <p:set>
                                      <p:cBhvr>
                                        <p:cTn id="28" dur="1" fill="hold">
                                          <p:stCondLst>
                                            <p:cond delay="0"/>
                                          </p:stCondLst>
                                        </p:cTn>
                                        <p:tgtEl>
                                          <p:spTgt spid="3">
                                            <p:txEl>
                                              <p:pRg st="4" end="4"/>
                                            </p:txEl>
                                          </p:spTgt>
                                        </p:tgtEl>
                                        <p:attrNameLst>
                                          <p:attrName>style.visibility</p:attrName>
                                        </p:attrNameLst>
                                      </p:cBhvr>
                                      <p:to>
                                        <p:strVal val="visible"/>
                                      </p:to>
                                    </p:set>
                                    <p:anim calcmode="lin" valueType="num">
                                      <p:cBhvr>
                                        <p:cTn id="29"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0"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31" dur="500"/>
                                        <p:tgtEl>
                                          <p:spTgt spid="3">
                                            <p:txEl>
                                              <p:pRg st="4" end="4"/>
                                            </p:txEl>
                                          </p:spTgt>
                                        </p:tgtEl>
                                      </p:cBhvr>
                                    </p:animEffect>
                                  </p:childTnLst>
                                </p:cTn>
                              </p:par>
                              <p:par>
                                <p:cTn id="32" presetID="53" presetClass="entr" presetSubtype="16" fill="hold" nodeType="withEffect">
                                  <p:stCondLst>
                                    <p:cond delay="7000"/>
                                  </p:stCondLst>
                                  <p:childTnLst>
                                    <p:set>
                                      <p:cBhvr>
                                        <p:cTn id="33" dur="1" fill="hold">
                                          <p:stCondLst>
                                            <p:cond delay="0"/>
                                          </p:stCondLst>
                                        </p:cTn>
                                        <p:tgtEl>
                                          <p:spTgt spid="3">
                                            <p:txEl>
                                              <p:pRg st="5" end="5"/>
                                            </p:txEl>
                                          </p:spTgt>
                                        </p:tgtEl>
                                        <p:attrNameLst>
                                          <p:attrName>style.visibility</p:attrName>
                                        </p:attrNameLst>
                                      </p:cBhvr>
                                      <p:to>
                                        <p:strVal val="visible"/>
                                      </p:to>
                                    </p:set>
                                    <p:anim calcmode="lin" valueType="num">
                                      <p:cBhvr>
                                        <p:cTn id="34"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35"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36"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37" fill="hold" display="0">
                  <p:stCondLst>
                    <p:cond delay="indefinite"/>
                  </p:stCondLst>
                  <p:endCondLst>
                    <p:cond evt="onStopAudio" delay="0">
                      <p:tgtEl>
                        <p:sldTgt/>
                      </p:tgtEl>
                    </p:cond>
                  </p:endCondLst>
                </p:cTn>
                <p:tgtEl>
                  <p:spTgt spid="5"/>
                </p:tgtEl>
              </p:cMediaNode>
            </p:audio>
          </p:childTnLst>
        </p:cTn>
      </p:par>
    </p:tnLst>
  </p:timing>
  <p:extLst>
    <p:ext uri="{E180D4A7-C9FB-4DFB-919C-405C955672EB}">
      <p14:showEvtLst xmlns:p14="http://schemas.microsoft.com/office/powerpoint/2010/main">
        <p14:playEvt time="523" objId="5"/>
        <p14:stopEvt time="28078" objId="5"/>
      </p14:showEvtLst>
    </p:ext>
  </p:extLs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0"/>
            <a:ext cx="7543800" cy="838200"/>
          </a:xfrm>
        </p:spPr>
        <p:txBody>
          <a:bodyPr/>
          <a:lstStyle/>
          <a:p>
            <a:r>
              <a:rPr lang="en-US" dirty="0" smtClean="0"/>
              <a:t>Campaign Finance 101</a:t>
            </a:r>
            <a:endParaRPr lang="en-US" dirty="0"/>
          </a:p>
        </p:txBody>
      </p:sp>
      <p:sp>
        <p:nvSpPr>
          <p:cNvPr id="3" name="Text Placeholder 2"/>
          <p:cNvSpPr>
            <a:spLocks noGrp="1"/>
          </p:cNvSpPr>
          <p:nvPr>
            <p:ph type="body" idx="1"/>
          </p:nvPr>
        </p:nvSpPr>
        <p:spPr>
          <a:xfrm>
            <a:off x="762000" y="3810000"/>
            <a:ext cx="6858000" cy="914400"/>
          </a:xfrm>
        </p:spPr>
        <p:txBody>
          <a:bodyPr>
            <a:normAutofit lnSpcReduction="10000"/>
          </a:bodyPr>
          <a:lstStyle/>
          <a:p>
            <a:r>
              <a:rPr lang="en-US" dirty="0" smtClean="0"/>
              <a:t>The Basics of Campaign Finance for Local Offices</a:t>
            </a:r>
            <a:endParaRPr lang="en-US" dirty="0"/>
          </a:p>
        </p:txBody>
      </p:sp>
      <p:pic>
        <p:nvPicPr>
          <p:cNvPr id="7"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5524499"/>
            <a:ext cx="609600" cy="609600"/>
          </a:xfrm>
          <a:prstGeom prst="rect">
            <a:avLst/>
          </a:prstGeom>
        </p:spPr>
      </p:pic>
    </p:spTree>
    <p:extLst>
      <p:ext uri="{BB962C8B-B14F-4D97-AF65-F5344CB8AC3E}">
        <p14:creationId xmlns:p14="http://schemas.microsoft.com/office/powerpoint/2010/main" val="30393416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4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1600200"/>
          </a:xfrm>
        </p:spPr>
        <p:txBody>
          <a:bodyPr/>
          <a:lstStyle/>
          <a:p>
            <a:r>
              <a:rPr lang="en-US" dirty="0" smtClean="0"/>
              <a:t>Campaign Finance Ground Rules</a:t>
            </a:r>
            <a:endParaRPr lang="en-US" dirty="0"/>
          </a:p>
        </p:txBody>
      </p:sp>
      <p:sp>
        <p:nvSpPr>
          <p:cNvPr id="3" name="Content Placeholder 2"/>
          <p:cNvSpPr>
            <a:spLocks noGrp="1"/>
          </p:cNvSpPr>
          <p:nvPr>
            <p:ph idx="1"/>
          </p:nvPr>
        </p:nvSpPr>
        <p:spPr>
          <a:xfrm>
            <a:off x="838200" y="1981200"/>
            <a:ext cx="7543800" cy="4114800"/>
          </a:xfrm>
        </p:spPr>
        <p:txBody>
          <a:bodyPr anchor="t"/>
          <a:lstStyle/>
          <a:p>
            <a:r>
              <a:rPr lang="en-US" dirty="0" smtClean="0"/>
              <a:t>You cannot receive or spend any money on your race (except your filing fee) </a:t>
            </a:r>
            <a:r>
              <a:rPr lang="en-US" b="1" u="sng" dirty="0" smtClean="0"/>
              <a:t>even out of your own pocket</a:t>
            </a:r>
            <a:r>
              <a:rPr lang="en-US" dirty="0" smtClean="0"/>
              <a:t> without first setting up a campaign finance committee with the Board of Elections.</a:t>
            </a:r>
          </a:p>
          <a:p>
            <a:r>
              <a:rPr lang="en-US" dirty="0" smtClean="0"/>
              <a:t>To set up a campaign committee, file a Designation of Treasurer (DOT) (Form 30-D on the Ohio Secretary of State’s Campaign Finance website or on our website) with the BOE</a:t>
            </a:r>
          </a:p>
          <a:p>
            <a:pPr lvl="1"/>
            <a:r>
              <a:rPr lang="en-US" dirty="0" smtClean="0"/>
              <a:t>Must be signed by the candidate and treasurer and provides a committee name, mailing address and other contact information.</a:t>
            </a:r>
            <a:endParaRPr lang="en-US" dirty="0"/>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10400" y="5715000"/>
            <a:ext cx="609600" cy="609600"/>
          </a:xfrm>
          <a:prstGeom prst="rect">
            <a:avLst/>
          </a:prstGeom>
        </p:spPr>
      </p:pic>
    </p:spTree>
    <p:extLst>
      <p:ext uri="{BB962C8B-B14F-4D97-AF65-F5344CB8AC3E}">
        <p14:creationId xmlns:p14="http://schemas.microsoft.com/office/powerpoint/2010/main" val="67908518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5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1600200"/>
          </a:xfrm>
        </p:spPr>
        <p:txBody>
          <a:bodyPr/>
          <a:lstStyle/>
          <a:p>
            <a:r>
              <a:rPr lang="en-US" dirty="0" smtClean="0"/>
              <a:t>Campaign Finance Ground Rules</a:t>
            </a:r>
            <a:endParaRPr lang="en-US" dirty="0"/>
          </a:p>
        </p:txBody>
      </p:sp>
      <p:sp>
        <p:nvSpPr>
          <p:cNvPr id="3" name="Content Placeholder 2"/>
          <p:cNvSpPr>
            <a:spLocks noGrp="1"/>
          </p:cNvSpPr>
          <p:nvPr>
            <p:ph idx="1"/>
          </p:nvPr>
        </p:nvSpPr>
        <p:spPr>
          <a:xfrm>
            <a:off x="838200" y="1981200"/>
            <a:ext cx="7543800" cy="3962400"/>
          </a:xfrm>
        </p:spPr>
        <p:txBody>
          <a:bodyPr anchor="t"/>
          <a:lstStyle/>
          <a:p>
            <a:r>
              <a:rPr lang="en-US" dirty="0" smtClean="0"/>
              <a:t>Once you file your Designation of Treasurer Form, we will mail your treasurer reminders of upcoming filing deadlines at least ten days out.</a:t>
            </a:r>
          </a:p>
          <a:p>
            <a:r>
              <a:rPr lang="en-US" dirty="0" smtClean="0"/>
              <a:t>After you file your petition, you will receive a packet of campaign finance information that will provide common forms you’ll need to file, a calendar of filing deadlines, and relevant sections to the Ohio Secretary of State’s </a:t>
            </a:r>
            <a:r>
              <a:rPr lang="en-US" dirty="0" smtClean="0">
                <a:hlinkClick r:id="rId5"/>
              </a:rPr>
              <a:t>Campaign Finance Handbook</a:t>
            </a:r>
            <a:r>
              <a:rPr lang="en-US" dirty="0" smtClean="0"/>
              <a:t> for your review and reference.</a:t>
            </a:r>
            <a:endParaRPr lang="en-US" dirty="0"/>
          </a:p>
        </p:txBody>
      </p:sp>
      <p:pic>
        <p:nvPicPr>
          <p:cNvPr id="4" name="Picture 2" descr="http://www.butlercountyelections.org/_assets_/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315200" y="5514974"/>
            <a:ext cx="609600" cy="609600"/>
          </a:xfrm>
          <a:prstGeom prst="rect">
            <a:avLst/>
          </a:prstGeom>
        </p:spPr>
      </p:pic>
    </p:spTree>
    <p:extLst>
      <p:ext uri="{BB962C8B-B14F-4D97-AF65-F5344CB8AC3E}">
        <p14:creationId xmlns:p14="http://schemas.microsoft.com/office/powerpoint/2010/main" val="10225563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7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1600200"/>
          </a:xfrm>
        </p:spPr>
        <p:txBody>
          <a:bodyPr/>
          <a:lstStyle/>
          <a:p>
            <a:r>
              <a:rPr lang="en-US" dirty="0" smtClean="0"/>
              <a:t>Campaign Finance Ground Rules</a:t>
            </a:r>
            <a:endParaRPr lang="en-US" dirty="0"/>
          </a:p>
        </p:txBody>
      </p:sp>
      <p:sp>
        <p:nvSpPr>
          <p:cNvPr id="3" name="Content Placeholder 2"/>
          <p:cNvSpPr>
            <a:spLocks noGrp="1"/>
          </p:cNvSpPr>
          <p:nvPr>
            <p:ph idx="1"/>
          </p:nvPr>
        </p:nvSpPr>
        <p:spPr>
          <a:xfrm>
            <a:off x="838200" y="1981200"/>
            <a:ext cx="7543800" cy="3962400"/>
          </a:xfrm>
        </p:spPr>
        <p:txBody>
          <a:bodyPr anchor="t"/>
          <a:lstStyle/>
          <a:p>
            <a:r>
              <a:rPr lang="en-US" dirty="0" smtClean="0"/>
              <a:t>If you raise or spend over $1,000 by October 18</a:t>
            </a:r>
            <a:r>
              <a:rPr lang="en-US" baseline="30000" dirty="0" smtClean="0"/>
              <a:t>th</a:t>
            </a:r>
            <a:r>
              <a:rPr lang="en-US" dirty="0" smtClean="0"/>
              <a:t>, you </a:t>
            </a:r>
            <a:r>
              <a:rPr lang="en-US" u="sng" dirty="0" smtClean="0"/>
              <a:t>must</a:t>
            </a:r>
            <a:r>
              <a:rPr lang="en-US" dirty="0" smtClean="0"/>
              <a:t> file a pre-general campaign finance report by 4 p.m. on Oct. 26</a:t>
            </a:r>
            <a:r>
              <a:rPr lang="en-US" baseline="30000" dirty="0" smtClean="0"/>
              <a:t>th</a:t>
            </a:r>
            <a:r>
              <a:rPr lang="en-US" dirty="0" smtClean="0"/>
              <a:t>.  Otherwise, filing the pre-general report is optional.</a:t>
            </a:r>
          </a:p>
          <a:p>
            <a:r>
              <a:rPr lang="en-US" dirty="0" smtClean="0"/>
              <a:t>All candidates on the ballot who have filed a Designation of Treasurer </a:t>
            </a:r>
            <a:r>
              <a:rPr lang="en-US" u="sng" dirty="0" smtClean="0"/>
              <a:t>must</a:t>
            </a:r>
            <a:r>
              <a:rPr lang="en-US" dirty="0" smtClean="0"/>
              <a:t> file the 2017 Post-General campaign finance report by 4 p.m. on December 15</a:t>
            </a:r>
            <a:r>
              <a:rPr lang="en-US" baseline="30000" dirty="0" smtClean="0"/>
              <a:t>th</a:t>
            </a:r>
            <a:r>
              <a:rPr lang="en-US" dirty="0" smtClean="0"/>
              <a:t>.</a:t>
            </a:r>
          </a:p>
          <a:p>
            <a:pPr lvl="1"/>
            <a:r>
              <a:rPr lang="en-US" dirty="0" smtClean="0"/>
              <a:t>Reports all activity since the last report (if one was filed) </a:t>
            </a:r>
            <a:r>
              <a:rPr lang="en-US" dirty="0"/>
              <a:t>through </a:t>
            </a:r>
            <a:r>
              <a:rPr lang="en-US" dirty="0" smtClean="0"/>
              <a:t>Dec. 8</a:t>
            </a:r>
            <a:r>
              <a:rPr lang="en-US" baseline="30000" dirty="0" smtClean="0"/>
              <a:t>th</a:t>
            </a:r>
            <a:r>
              <a:rPr lang="en-US" dirty="0" smtClean="0"/>
              <a:t>, OR</a:t>
            </a:r>
          </a:p>
          <a:p>
            <a:pPr lvl="1"/>
            <a:r>
              <a:rPr lang="en-US" dirty="0" smtClean="0"/>
              <a:t>Reports all activity since committee opened (if no other report was </a:t>
            </a:r>
            <a:r>
              <a:rPr lang="en-US" dirty="0"/>
              <a:t>filed) through Dec. </a:t>
            </a:r>
            <a:r>
              <a:rPr lang="en-US" dirty="0" smtClean="0"/>
              <a:t>8th. </a:t>
            </a:r>
            <a:endParaRPr lang="en-US" dirty="0"/>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5843587"/>
            <a:ext cx="609600" cy="609600"/>
          </a:xfrm>
          <a:prstGeom prst="rect">
            <a:avLst/>
          </a:prstGeom>
        </p:spPr>
      </p:pic>
    </p:spTree>
    <p:extLst>
      <p:ext uri="{BB962C8B-B14F-4D97-AF65-F5344CB8AC3E}">
        <p14:creationId xmlns:p14="http://schemas.microsoft.com/office/powerpoint/2010/main" val="316475827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5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1600200"/>
          </a:xfrm>
        </p:spPr>
        <p:txBody>
          <a:bodyPr/>
          <a:lstStyle/>
          <a:p>
            <a:r>
              <a:rPr lang="en-US" dirty="0" smtClean="0"/>
              <a:t>Campaign Finance Ground Rules</a:t>
            </a:r>
            <a:endParaRPr lang="en-US" dirty="0"/>
          </a:p>
        </p:txBody>
      </p:sp>
      <p:sp>
        <p:nvSpPr>
          <p:cNvPr id="3" name="Content Placeholder 2"/>
          <p:cNvSpPr>
            <a:spLocks noGrp="1"/>
          </p:cNvSpPr>
          <p:nvPr>
            <p:ph idx="1"/>
          </p:nvPr>
        </p:nvSpPr>
        <p:spPr>
          <a:xfrm>
            <a:off x="838200" y="1981200"/>
            <a:ext cx="7543800" cy="3962400"/>
          </a:xfrm>
        </p:spPr>
        <p:txBody>
          <a:bodyPr anchor="t"/>
          <a:lstStyle/>
          <a:p>
            <a:pPr marL="0" indent="0">
              <a:buNone/>
            </a:pPr>
            <a:r>
              <a:rPr lang="en-US" dirty="0" smtClean="0"/>
              <a:t>Failure to comply with these requirements can result in an investigation by the Ohio Elections Commission and civil fines (up to $100 a day per day for failing to file until filed) and even the denial of issuance of your certificate of election if you win.</a:t>
            </a:r>
            <a:endParaRPr lang="en-US" dirty="0"/>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620000" y="5943600"/>
            <a:ext cx="609600" cy="609600"/>
          </a:xfrm>
          <a:prstGeom prst="rect">
            <a:avLst/>
          </a:prstGeom>
        </p:spPr>
      </p:pic>
    </p:spTree>
    <p:extLst>
      <p:ext uri="{BB962C8B-B14F-4D97-AF65-F5344CB8AC3E}">
        <p14:creationId xmlns:p14="http://schemas.microsoft.com/office/powerpoint/2010/main" val="163171605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399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Financial Disclosure </a:t>
            </a:r>
            <a:endParaRPr lang="en-US" dirty="0"/>
          </a:p>
        </p:txBody>
      </p:sp>
      <p:sp>
        <p:nvSpPr>
          <p:cNvPr id="3" name="Text Placeholder 2"/>
          <p:cNvSpPr>
            <a:spLocks noGrp="1"/>
          </p:cNvSpPr>
          <p:nvPr>
            <p:ph type="body" idx="1"/>
          </p:nvPr>
        </p:nvSpPr>
        <p:spPr/>
        <p:txBody>
          <a:bodyPr/>
          <a:lstStyle/>
          <a:p>
            <a:r>
              <a:rPr lang="en-US" dirty="0" smtClean="0"/>
              <a:t>Ohio Ethics Commission</a:t>
            </a:r>
            <a:endParaRPr lang="en-US" dirty="0"/>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162800" y="6019800"/>
            <a:ext cx="609600" cy="609600"/>
          </a:xfrm>
          <a:prstGeom prst="rect">
            <a:avLst/>
          </a:prstGeom>
        </p:spPr>
      </p:pic>
    </p:spTree>
    <p:extLst>
      <p:ext uri="{BB962C8B-B14F-4D97-AF65-F5344CB8AC3E}">
        <p14:creationId xmlns:p14="http://schemas.microsoft.com/office/powerpoint/2010/main" val="1459918926"/>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58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6781800" cy="914400"/>
          </a:xfrm>
        </p:spPr>
        <p:txBody>
          <a:bodyPr/>
          <a:lstStyle/>
          <a:p>
            <a:r>
              <a:rPr lang="en-US" dirty="0" smtClean="0"/>
              <a:t>Financial Disclosure</a:t>
            </a:r>
            <a:endParaRPr lang="en-US" dirty="0"/>
          </a:p>
        </p:txBody>
      </p:sp>
      <p:sp>
        <p:nvSpPr>
          <p:cNvPr id="3" name="Content Placeholder 2"/>
          <p:cNvSpPr>
            <a:spLocks noGrp="1"/>
          </p:cNvSpPr>
          <p:nvPr>
            <p:ph idx="1"/>
          </p:nvPr>
        </p:nvSpPr>
        <p:spPr>
          <a:xfrm>
            <a:off x="762000" y="1066800"/>
            <a:ext cx="7543800" cy="5029200"/>
          </a:xfrm>
        </p:spPr>
        <p:txBody>
          <a:bodyPr anchor="t"/>
          <a:lstStyle/>
          <a:p>
            <a:pPr>
              <a:spcAft>
                <a:spcPts val="600"/>
              </a:spcAft>
            </a:pPr>
            <a:r>
              <a:rPr lang="en-US" sz="2000" dirty="0" smtClean="0"/>
              <a:t>Different from campaign finance, this focuses on the personal income, investments, and debts of the candidate.</a:t>
            </a:r>
          </a:p>
          <a:p>
            <a:pPr>
              <a:spcAft>
                <a:spcPts val="600"/>
              </a:spcAft>
            </a:pPr>
            <a:r>
              <a:rPr lang="en-US" sz="2000" dirty="0" smtClean="0"/>
              <a:t>Electronically filed with the Ohio Ethics Commission.</a:t>
            </a:r>
          </a:p>
          <a:p>
            <a:pPr>
              <a:spcAft>
                <a:spcPts val="600"/>
              </a:spcAft>
            </a:pPr>
            <a:r>
              <a:rPr lang="en-US" sz="2000" dirty="0" smtClean="0"/>
              <a:t>Only the following types of offices have to file a financial disclosure:</a:t>
            </a:r>
          </a:p>
          <a:p>
            <a:pPr lvl="1">
              <a:spcAft>
                <a:spcPts val="600"/>
              </a:spcAft>
            </a:pPr>
            <a:r>
              <a:rPr lang="en-US" sz="2000" dirty="0" smtClean="0"/>
              <a:t>City Mayor/City Council</a:t>
            </a:r>
          </a:p>
          <a:p>
            <a:pPr lvl="1">
              <a:spcAft>
                <a:spcPts val="600"/>
              </a:spcAft>
            </a:pPr>
            <a:r>
              <a:rPr lang="en-US" sz="2000" dirty="0" smtClean="0"/>
              <a:t>Butler County Educational Service Center</a:t>
            </a:r>
          </a:p>
          <a:p>
            <a:pPr lvl="1">
              <a:spcAft>
                <a:spcPts val="600"/>
              </a:spcAft>
            </a:pPr>
            <a:r>
              <a:rPr lang="en-US" sz="2000" dirty="0" smtClean="0"/>
              <a:t>Lakota Local Schools Board of Education</a:t>
            </a:r>
          </a:p>
          <a:p>
            <a:pPr>
              <a:spcAft>
                <a:spcPts val="600"/>
              </a:spcAft>
            </a:pPr>
            <a:r>
              <a:rPr lang="en-US" sz="2000" dirty="0" smtClean="0"/>
              <a:t>Deadline to file is May 15</a:t>
            </a:r>
            <a:r>
              <a:rPr lang="en-US" sz="2000" baseline="30000" dirty="0" smtClean="0"/>
              <a:t>th</a:t>
            </a:r>
            <a:r>
              <a:rPr lang="en-US" sz="2000" dirty="0" smtClean="0"/>
              <a:t> if you already serve in an office in which you are required to file. Otherwise, you must file by October 10</a:t>
            </a:r>
            <a:r>
              <a:rPr lang="en-US" sz="2000" baseline="30000" dirty="0" smtClean="0"/>
              <a:t>th</a:t>
            </a:r>
            <a:r>
              <a:rPr lang="en-US" sz="2000" dirty="0" smtClean="0"/>
              <a:t>.</a:t>
            </a:r>
          </a:p>
          <a:p>
            <a:pPr>
              <a:spcAft>
                <a:spcPts val="600"/>
              </a:spcAft>
            </a:pPr>
            <a:r>
              <a:rPr lang="en-US" sz="2000" dirty="0" smtClean="0"/>
              <a:t>Any questions should be directed to the Ohio Ethics Commission at (614) 466-7090. </a:t>
            </a:r>
          </a:p>
          <a:p>
            <a:endParaRPr lang="en-US" dirty="0"/>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34200" y="6124574"/>
            <a:ext cx="609600" cy="609600"/>
          </a:xfrm>
          <a:prstGeom prst="rect">
            <a:avLst/>
          </a:prstGeom>
        </p:spPr>
      </p:pic>
    </p:spTree>
    <p:extLst>
      <p:ext uri="{BB962C8B-B14F-4D97-AF65-F5344CB8AC3E}">
        <p14:creationId xmlns:p14="http://schemas.microsoft.com/office/powerpoint/2010/main" val="105396305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250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200400"/>
            <a:ext cx="7543800" cy="1447800"/>
          </a:xfrm>
        </p:spPr>
        <p:txBody>
          <a:bodyPr/>
          <a:lstStyle/>
          <a:p>
            <a:r>
              <a:rPr lang="en-US" dirty="0" smtClean="0"/>
              <a:t>Campaign Resources</a:t>
            </a:r>
            <a:endParaRPr lang="en-US" dirty="0"/>
          </a:p>
        </p:txBody>
      </p:sp>
      <p:sp>
        <p:nvSpPr>
          <p:cNvPr id="3" name="Text Placeholder 2"/>
          <p:cNvSpPr>
            <a:spLocks noGrp="1"/>
          </p:cNvSpPr>
          <p:nvPr>
            <p:ph type="body" idx="1"/>
          </p:nvPr>
        </p:nvSpPr>
        <p:spPr>
          <a:xfrm>
            <a:off x="762000" y="4572000"/>
            <a:ext cx="6858000" cy="914400"/>
          </a:xfrm>
        </p:spPr>
        <p:txBody>
          <a:bodyPr>
            <a:normAutofit lnSpcReduction="10000"/>
          </a:bodyPr>
          <a:lstStyle/>
          <a:p>
            <a:r>
              <a:rPr lang="en-US" dirty="0" smtClean="0"/>
              <a:t>How else Candidate &amp; Ballot Services can assist your campaign</a:t>
            </a:r>
            <a:endParaRPr lang="en-US" dirty="0"/>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1"/>
            <p:extLst>
              <p:ext uri="{DAA4B4D4-6D71-4841-9C94-3DE7FCFB9230}">
                <p14:media xmlns:p14="http://schemas.microsoft.com/office/powerpoint/2010/main" r:embed="rId2">
                  <p14:trim st="922.0639"/>
                </p14:media>
              </p:ext>
            </p:extLst>
          </p:nvPr>
        </p:nvPicPr>
        <p:blipFill>
          <a:blip r:embed="rId6"/>
          <a:stretch>
            <a:fillRect/>
          </a:stretch>
        </p:blipFill>
        <p:spPr>
          <a:xfrm>
            <a:off x="7162800" y="5819774"/>
            <a:ext cx="609600" cy="609600"/>
          </a:xfrm>
          <a:prstGeom prst="rect">
            <a:avLst/>
          </a:prstGeom>
        </p:spPr>
      </p:pic>
    </p:spTree>
    <p:extLst>
      <p:ext uri="{BB962C8B-B14F-4D97-AF65-F5344CB8AC3E}">
        <p14:creationId xmlns:p14="http://schemas.microsoft.com/office/powerpoint/2010/main" val="128827233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990600"/>
          </a:xfrm>
        </p:spPr>
        <p:txBody>
          <a:bodyPr/>
          <a:lstStyle/>
          <a:p>
            <a:r>
              <a:rPr lang="en-US" dirty="0" smtClean="0"/>
              <a:t>Helpful Campaign Info</a:t>
            </a:r>
            <a:endParaRPr lang="en-US" dirty="0"/>
          </a:p>
        </p:txBody>
      </p:sp>
      <p:sp>
        <p:nvSpPr>
          <p:cNvPr id="3" name="TextBox 2"/>
          <p:cNvSpPr txBox="1"/>
          <p:nvPr/>
        </p:nvSpPr>
        <p:spPr>
          <a:xfrm>
            <a:off x="708891" y="1295400"/>
            <a:ext cx="6781800" cy="4801314"/>
          </a:xfrm>
          <a:prstGeom prst="rect">
            <a:avLst/>
          </a:prstGeom>
          <a:noFill/>
        </p:spPr>
        <p:txBody>
          <a:bodyPr wrap="square" rtlCol="0">
            <a:spAutoFit/>
          </a:bodyPr>
          <a:lstStyle/>
          <a:p>
            <a:pPr>
              <a:spcAft>
                <a:spcPts val="1200"/>
              </a:spcAft>
            </a:pPr>
            <a:r>
              <a:rPr lang="en-US" b="1" dirty="0" smtClean="0"/>
              <a:t>Available on Board of Elections website:</a:t>
            </a:r>
          </a:p>
          <a:p>
            <a:pPr marL="742950" lvl="1" indent="-285750">
              <a:spcAft>
                <a:spcPts val="1200"/>
              </a:spcAft>
              <a:buFont typeface="Wingdings" pitchFamily="2" charset="2"/>
              <a:buChar char="§"/>
            </a:pPr>
            <a:r>
              <a:rPr lang="en-US" dirty="0" smtClean="0"/>
              <a:t>Precinct Maps</a:t>
            </a:r>
          </a:p>
          <a:p>
            <a:pPr marL="742950" lvl="1" indent="-285750">
              <a:spcAft>
                <a:spcPts val="1200"/>
              </a:spcAft>
              <a:buFont typeface="Wingdings" pitchFamily="2" charset="2"/>
              <a:buChar char="§"/>
            </a:pPr>
            <a:r>
              <a:rPr lang="en-US" dirty="0" smtClean="0"/>
              <a:t>Walking Lists (can be filtered by district, party, etc.)</a:t>
            </a:r>
          </a:p>
          <a:p>
            <a:pPr marL="742950" lvl="1" indent="-285750">
              <a:spcAft>
                <a:spcPts val="1200"/>
              </a:spcAft>
              <a:buFont typeface="Wingdings" pitchFamily="2" charset="2"/>
              <a:buChar char="§"/>
            </a:pPr>
            <a:r>
              <a:rPr lang="en-US" dirty="0" smtClean="0"/>
              <a:t>Absentee Ballot Mailing Label Information</a:t>
            </a:r>
          </a:p>
          <a:p>
            <a:pPr marL="742950" lvl="1" indent="-285750">
              <a:spcAft>
                <a:spcPts val="1200"/>
              </a:spcAft>
              <a:buFont typeface="Wingdings" pitchFamily="2" charset="2"/>
              <a:buChar char="§"/>
            </a:pPr>
            <a:r>
              <a:rPr lang="en-US" dirty="0" smtClean="0"/>
              <a:t>Prior Election Results with precinct level turnout information.</a:t>
            </a:r>
            <a:endParaRPr lang="en-US" dirty="0"/>
          </a:p>
          <a:p>
            <a:pPr>
              <a:spcAft>
                <a:spcPts val="1200"/>
              </a:spcAft>
            </a:pPr>
            <a:r>
              <a:rPr lang="en-US" b="1" dirty="0" smtClean="0"/>
              <a:t>Available as Public Record requests:</a:t>
            </a:r>
          </a:p>
          <a:p>
            <a:pPr marL="742950" lvl="1" indent="-285750">
              <a:spcAft>
                <a:spcPts val="1200"/>
              </a:spcAft>
              <a:buFont typeface="Wingdings" pitchFamily="2" charset="2"/>
              <a:buChar char="§"/>
            </a:pPr>
            <a:r>
              <a:rPr lang="en-US" dirty="0" smtClean="0"/>
              <a:t>List of voters in your district by household</a:t>
            </a:r>
          </a:p>
          <a:p>
            <a:pPr marL="742950" lvl="1" indent="-285750">
              <a:spcAft>
                <a:spcPts val="1200"/>
              </a:spcAft>
              <a:buFont typeface="Wingdings" pitchFamily="2" charset="2"/>
              <a:buChar char="§"/>
            </a:pPr>
            <a:r>
              <a:rPr lang="en-US" dirty="0" smtClean="0"/>
              <a:t>List of voters in your district filtered by those who voted in either of the last two municipal elections (2013 and 2015)</a:t>
            </a:r>
          </a:p>
          <a:p>
            <a:pPr marL="742950" lvl="1" indent="-285750">
              <a:spcAft>
                <a:spcPts val="1200"/>
              </a:spcAft>
              <a:buFont typeface="Wingdings" pitchFamily="2" charset="2"/>
              <a:buChar char="§"/>
            </a:pPr>
            <a:r>
              <a:rPr lang="en-US" dirty="0" smtClean="0"/>
              <a:t>Reports can be in .</a:t>
            </a:r>
            <a:r>
              <a:rPr lang="en-US" dirty="0" err="1" smtClean="0"/>
              <a:t>pdf</a:t>
            </a:r>
            <a:r>
              <a:rPr lang="en-US" dirty="0" smtClean="0"/>
              <a:t> or Excel and are free if electronically sent.</a:t>
            </a:r>
          </a:p>
          <a:p>
            <a:pPr marL="742950" lvl="1" indent="-285750">
              <a:spcAft>
                <a:spcPts val="1200"/>
              </a:spcAft>
              <a:buFont typeface="Wingdings" pitchFamily="2" charset="2"/>
              <a:buChar char="§"/>
            </a:pPr>
            <a:r>
              <a:rPr lang="en-US" dirty="0" smtClean="0"/>
              <a:t>Large color maps of your districts ($12 charge)</a:t>
            </a:r>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900141" y="6019800"/>
            <a:ext cx="609600" cy="609600"/>
          </a:xfrm>
          <a:prstGeom prst="rect">
            <a:avLst/>
          </a:prstGeom>
        </p:spPr>
      </p:pic>
    </p:spTree>
    <p:extLst>
      <p:ext uri="{BB962C8B-B14F-4D97-AF65-F5344CB8AC3E}">
        <p14:creationId xmlns:p14="http://schemas.microsoft.com/office/powerpoint/2010/main" val="245223539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639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75855" y="3048000"/>
            <a:ext cx="7543800" cy="1143000"/>
          </a:xfrm>
        </p:spPr>
        <p:txBody>
          <a:bodyPr/>
          <a:lstStyle/>
          <a:p>
            <a:r>
              <a:rPr lang="en-US" sz="7200" dirty="0"/>
              <a:t/>
            </a:r>
            <a:br>
              <a:rPr lang="en-US" sz="7200" dirty="0"/>
            </a:br>
            <a:r>
              <a:rPr lang="en-US" sz="7200" dirty="0"/>
              <a:t>Any questions?</a:t>
            </a:r>
          </a:p>
        </p:txBody>
      </p:sp>
      <p:sp>
        <p:nvSpPr>
          <p:cNvPr id="3" name="Subtitle 2"/>
          <p:cNvSpPr>
            <a:spLocks noGrp="1"/>
          </p:cNvSpPr>
          <p:nvPr>
            <p:ph type="subTitle" idx="1"/>
          </p:nvPr>
        </p:nvSpPr>
        <p:spPr>
          <a:xfrm>
            <a:off x="773545" y="4114800"/>
            <a:ext cx="6858000" cy="990600"/>
          </a:xfrm>
        </p:spPr>
        <p:txBody>
          <a:bodyPr/>
          <a:lstStyle/>
          <a:p>
            <a:r>
              <a:rPr lang="en-US" dirty="0"/>
              <a:t>Thanks for coming!</a:t>
            </a:r>
          </a:p>
        </p:txBody>
      </p:sp>
      <p:pic>
        <p:nvPicPr>
          <p:cNvPr id="4"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15200" y="5943600"/>
            <a:ext cx="609600" cy="609600"/>
          </a:xfrm>
          <a:prstGeom prst="rect">
            <a:avLst/>
          </a:prstGeom>
        </p:spPr>
      </p:pic>
    </p:spTree>
    <p:extLst>
      <p:ext uri="{BB962C8B-B14F-4D97-AF65-F5344CB8AC3E}">
        <p14:creationId xmlns:p14="http://schemas.microsoft.com/office/powerpoint/2010/main" val="834631945"/>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24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762000" y="381000"/>
            <a:ext cx="6781800" cy="685800"/>
          </a:xfrm>
        </p:spPr>
        <p:txBody>
          <a:bodyPr/>
          <a:lstStyle/>
          <a:p>
            <a:r>
              <a:rPr lang="en-US" sz="3200" smtClean="0"/>
              <a:t>Which petition form do I need?</a:t>
            </a:r>
          </a:p>
        </p:txBody>
      </p:sp>
      <p:sp>
        <p:nvSpPr>
          <p:cNvPr id="3" name="Content Placeholder 2"/>
          <p:cNvSpPr>
            <a:spLocks noGrp="1"/>
          </p:cNvSpPr>
          <p:nvPr>
            <p:ph idx="1"/>
          </p:nvPr>
        </p:nvSpPr>
        <p:spPr>
          <a:xfrm>
            <a:off x="762000" y="1066800"/>
            <a:ext cx="7543800" cy="4800600"/>
          </a:xfrm>
        </p:spPr>
        <p:txBody>
          <a:bodyPr rtlCol="0" anchor="t">
            <a:normAutofit/>
          </a:bodyPr>
          <a:lstStyle/>
          <a:p>
            <a:pPr marL="274320" indent="-274320" fontAlgn="auto">
              <a:spcAft>
                <a:spcPts val="0"/>
              </a:spcAft>
              <a:buFont typeface="Arial" pitchFamily="34" charset="0"/>
              <a:buChar char="•"/>
              <a:defRPr/>
            </a:pPr>
            <a:r>
              <a:rPr lang="en-US" dirty="0" smtClean="0"/>
              <a:t>Municipal (except for Hamilton): 3-O</a:t>
            </a:r>
          </a:p>
          <a:p>
            <a:pPr fontAlgn="auto">
              <a:spcAft>
                <a:spcPts val="0"/>
              </a:spcAft>
              <a:defRPr/>
            </a:pPr>
            <a:r>
              <a:rPr lang="en-US" dirty="0" smtClean="0"/>
              <a:t>The City of Hamilton has its own special petition form/requirements</a:t>
            </a:r>
            <a:r>
              <a:rPr lang="en-US" dirty="0"/>
              <a:t>.</a:t>
            </a:r>
            <a:endParaRPr lang="en-US" dirty="0" smtClean="0"/>
          </a:p>
          <a:p>
            <a:pPr marL="274320" indent="-274320" fontAlgn="auto">
              <a:spcAft>
                <a:spcPts val="0"/>
              </a:spcAft>
              <a:buFont typeface="Arial" pitchFamily="34" charset="0"/>
              <a:buChar char="•"/>
              <a:defRPr/>
            </a:pPr>
            <a:r>
              <a:rPr lang="en-US" dirty="0" smtClean="0"/>
              <a:t>Township: 3-R</a:t>
            </a:r>
          </a:p>
          <a:p>
            <a:pPr marL="274320" indent="-274320" fontAlgn="auto">
              <a:spcAft>
                <a:spcPts val="0"/>
              </a:spcAft>
              <a:buFont typeface="Arial" pitchFamily="34" charset="0"/>
              <a:buChar char="•"/>
              <a:defRPr/>
            </a:pPr>
            <a:r>
              <a:rPr lang="en-US" dirty="0" smtClean="0"/>
              <a:t>County Educational Service Center: 3-W</a:t>
            </a:r>
          </a:p>
          <a:p>
            <a:pPr marL="274320" indent="-274320" fontAlgn="auto">
              <a:spcAft>
                <a:spcPts val="0"/>
              </a:spcAft>
              <a:buFont typeface="Arial" pitchFamily="34" charset="0"/>
              <a:buChar char="•"/>
              <a:defRPr/>
            </a:pPr>
            <a:r>
              <a:rPr lang="en-US" dirty="0" smtClean="0"/>
              <a:t>School Board: 3-T</a:t>
            </a:r>
          </a:p>
          <a:p>
            <a:pPr marL="274320" indent="-274320" fontAlgn="auto">
              <a:spcAft>
                <a:spcPts val="0"/>
              </a:spcAft>
              <a:buFont typeface="Arial" pitchFamily="34" charset="0"/>
              <a:buChar char="•"/>
              <a:defRPr/>
            </a:pPr>
            <a:endParaRPr lang="en-US" dirty="0" smtClean="0"/>
          </a:p>
          <a:p>
            <a:pPr marL="0" indent="0" fontAlgn="auto">
              <a:spcAft>
                <a:spcPts val="0"/>
              </a:spcAft>
              <a:buFont typeface="Arial" pitchFamily="34" charset="0"/>
              <a:buNone/>
              <a:defRPr/>
            </a:pPr>
            <a:r>
              <a:rPr lang="en-US" dirty="0" smtClean="0"/>
              <a:t>Where can I get the necessary petition forms?</a:t>
            </a:r>
          </a:p>
          <a:p>
            <a:pPr marL="274320" indent="-274320" fontAlgn="auto">
              <a:spcAft>
                <a:spcPts val="0"/>
              </a:spcAft>
              <a:buFont typeface="Arial" pitchFamily="34" charset="0"/>
              <a:buChar char="•"/>
              <a:defRPr/>
            </a:pPr>
            <a:r>
              <a:rPr lang="en-US" dirty="0" smtClean="0">
                <a:hlinkClick r:id="rId5"/>
              </a:rPr>
              <a:t>Butler County Board of Elections</a:t>
            </a:r>
            <a:r>
              <a:rPr lang="en-US" dirty="0" smtClean="0"/>
              <a:t> “How Do I Run For Office?”</a:t>
            </a:r>
          </a:p>
          <a:p>
            <a:pPr marL="274320" indent="-274320" fontAlgn="auto">
              <a:spcAft>
                <a:spcPts val="0"/>
              </a:spcAft>
              <a:buFont typeface="Arial" pitchFamily="34" charset="0"/>
              <a:buChar char="•"/>
              <a:defRPr/>
            </a:pPr>
            <a:r>
              <a:rPr lang="en-US" dirty="0" smtClean="0">
                <a:hlinkClick r:id="rId6"/>
              </a:rPr>
              <a:t>Secretary of State’s Website</a:t>
            </a:r>
            <a:endParaRPr lang="en-US" dirty="0"/>
          </a:p>
        </p:txBody>
      </p:sp>
      <p:pic>
        <p:nvPicPr>
          <p:cNvPr id="8194" name="Picture 2" descr="http://www.butlercountyelections.org/_assets_/images/logo.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200" y="6126338"/>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7467600" y="6019800"/>
            <a:ext cx="609600" cy="6096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4635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p:cTn id="11"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2"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3" dur="500"/>
                                        <p:tgtEl>
                                          <p:spTgt spid="3">
                                            <p:txEl>
                                              <p:pRg st="0" end="0"/>
                                            </p:txEl>
                                          </p:spTgt>
                                        </p:tgtEl>
                                      </p:cBhvr>
                                    </p:animEffect>
                                  </p:childTnLst>
                                </p:cTn>
                              </p:par>
                            </p:childTnLst>
                          </p:cTn>
                        </p:par>
                        <p:par>
                          <p:cTn id="14" fill="hold" nodeType="afterGroup">
                            <p:stCondLst>
                              <p:cond delay="500"/>
                            </p:stCondLst>
                            <p:childTnLst>
                              <p:par>
                                <p:cTn id="15" presetID="53" presetClass="entr" presetSubtype="16" fill="hold" grpId="0" nodeType="afterEffect">
                                  <p:stCondLst>
                                    <p:cond delay="0"/>
                                  </p:stCondLst>
                                  <p:iterate type="lt">
                                    <p:tmPct val="0"/>
                                  </p:iterate>
                                  <p:childTnLst>
                                    <p:set>
                                      <p:cBhvr>
                                        <p:cTn id="16" dur="1" fill="hold">
                                          <p:stCondLst>
                                            <p:cond delay="0"/>
                                          </p:stCondLst>
                                        </p:cTn>
                                        <p:tgtEl>
                                          <p:spTgt spid="3">
                                            <p:txEl>
                                              <p:pRg st="1" end="1"/>
                                            </p:txEl>
                                          </p:spTgt>
                                        </p:tgtEl>
                                        <p:attrNameLst>
                                          <p:attrName>style.visibility</p:attrName>
                                        </p:attrNameLst>
                                      </p:cBhvr>
                                      <p:to>
                                        <p:strVal val="visible"/>
                                      </p:to>
                                    </p:set>
                                    <p:anim calcmode="lin" valueType="num">
                                      <p:cBhvr>
                                        <p:cTn id="1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18" dur="10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19" dur="1000"/>
                                        <p:tgtEl>
                                          <p:spTgt spid="3">
                                            <p:txEl>
                                              <p:pRg st="1" end="1"/>
                                            </p:txEl>
                                          </p:spTgt>
                                        </p:tgtEl>
                                      </p:cBhvr>
                                    </p:animEffect>
                                  </p:childTnLst>
                                </p:cTn>
                              </p:par>
                            </p:childTnLst>
                          </p:cTn>
                        </p:par>
                        <p:par>
                          <p:cTn id="20" fill="hold" nodeType="afterGroup">
                            <p:stCondLst>
                              <p:cond delay="1500"/>
                            </p:stCondLst>
                            <p:childTnLst>
                              <p:par>
                                <p:cTn id="21" presetID="18" presetClass="emph" presetSubtype="0" fill="hold" nodeType="afterEffect">
                                  <p:stCondLst>
                                    <p:cond delay="0"/>
                                  </p:stCondLst>
                                  <p:iterate type="lt">
                                    <p:tmPct val="4000"/>
                                  </p:iterate>
                                  <p:childTnLst>
                                    <p:set>
                                      <p:cBhvr override="childStyle">
                                        <p:cTn id="22" dur="1000" fill="hold"/>
                                        <p:tgtEl>
                                          <p:spTgt spid="3">
                                            <p:txEl>
                                              <p:pRg st="1" end="1"/>
                                            </p:txEl>
                                          </p:spTgt>
                                        </p:tgtEl>
                                        <p:attrNameLst>
                                          <p:attrName>style.textDecorationUnderline</p:attrName>
                                        </p:attrNameLst>
                                      </p:cBhvr>
                                      <p:to>
                                        <p:strVal val="true"/>
                                      </p:to>
                                    </p:set>
                                  </p:childTnLst>
                                </p:cTn>
                              </p:par>
                            </p:childTnLst>
                          </p:cTn>
                        </p:par>
                        <p:par>
                          <p:cTn id="23" fill="hold" nodeType="afterGroup">
                            <p:stCondLst>
                              <p:cond delay="4820"/>
                            </p:stCondLst>
                            <p:childTnLst>
                              <p:par>
                                <p:cTn id="24" presetID="53" presetClass="entr" presetSubtype="16" fill="hold" grpId="0" nodeType="after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10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1000"/>
                                        <p:tgtEl>
                                          <p:spTgt spid="3">
                                            <p:txEl>
                                              <p:pRg st="2" end="2"/>
                                            </p:txEl>
                                          </p:spTgt>
                                        </p:tgtEl>
                                      </p:cBhvr>
                                    </p:animEffect>
                                  </p:childTnLst>
                                </p:cTn>
                              </p:par>
                            </p:childTnLst>
                          </p:cTn>
                        </p:par>
                        <p:par>
                          <p:cTn id="29" fill="hold" nodeType="afterGroup">
                            <p:stCondLst>
                              <p:cond delay="5820"/>
                            </p:stCondLst>
                            <p:childTnLst>
                              <p:par>
                                <p:cTn id="30" presetID="53" presetClass="entr" presetSubtype="16" fill="hold" grpId="0" nodeType="after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 calcmode="lin" valueType="num">
                                      <p:cBhvr>
                                        <p:cTn id="32"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3" dur="10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4" dur="1000"/>
                                        <p:tgtEl>
                                          <p:spTgt spid="3">
                                            <p:txEl>
                                              <p:pRg st="3" end="3"/>
                                            </p:txEl>
                                          </p:spTgt>
                                        </p:tgtEl>
                                      </p:cBhvr>
                                    </p:animEffect>
                                  </p:childTnLst>
                                </p:cTn>
                              </p:par>
                            </p:childTnLst>
                          </p:cTn>
                        </p:par>
                        <p:par>
                          <p:cTn id="35" fill="hold" nodeType="afterGroup">
                            <p:stCondLst>
                              <p:cond delay="6820"/>
                            </p:stCondLst>
                            <p:childTnLst>
                              <p:par>
                                <p:cTn id="36" presetID="53" presetClass="entr" presetSubtype="16" fill="hold" grpId="0" nodeType="after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 calcmode="lin" valueType="num">
                                      <p:cBhvr>
                                        <p:cTn id="38"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9" dur="10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0" dur="1000"/>
                                        <p:tgtEl>
                                          <p:spTgt spid="3">
                                            <p:txEl>
                                              <p:pRg st="4" end="4"/>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
                                            <p:txEl>
                                              <p:pRg st="6" end="6"/>
                                            </p:txEl>
                                          </p:spTgt>
                                        </p:tgtEl>
                                        <p:attrNameLst>
                                          <p:attrName>style.visibility</p:attrName>
                                        </p:attrNameLst>
                                      </p:cBhvr>
                                      <p:to>
                                        <p:strVal val="visible"/>
                                      </p:to>
                                    </p:set>
                                    <p:anim calcmode="lin" valueType="num">
                                      <p:cBhvr>
                                        <p:cTn id="45"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46" dur="10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47" dur="1000"/>
                                        <p:tgtEl>
                                          <p:spTgt spid="3">
                                            <p:txEl>
                                              <p:pRg st="6" end="6"/>
                                            </p:txEl>
                                          </p:spTgt>
                                        </p:tgtEl>
                                      </p:cBhvr>
                                    </p:animEffect>
                                  </p:childTnLst>
                                </p:cTn>
                              </p:par>
                            </p:childTnLst>
                          </p:cTn>
                        </p:par>
                        <p:par>
                          <p:cTn id="48" fill="hold" nodeType="afterGroup">
                            <p:stCondLst>
                              <p:cond delay="1000"/>
                            </p:stCondLst>
                            <p:childTnLst>
                              <p:par>
                                <p:cTn id="49" presetID="53" presetClass="entr" presetSubtype="16" fill="hold" grpId="0" nodeType="after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 calcmode="lin" valueType="num">
                                      <p:cBhvr>
                                        <p:cTn id="51"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53" dur="1000"/>
                                        <p:tgtEl>
                                          <p:spTgt spid="3">
                                            <p:txEl>
                                              <p:pRg st="7" end="7"/>
                                            </p:txEl>
                                          </p:spTgt>
                                        </p:tgtEl>
                                      </p:cBhvr>
                                    </p:animEffect>
                                  </p:childTnLst>
                                </p:cTn>
                              </p:par>
                            </p:childTnLst>
                          </p:cTn>
                        </p:par>
                        <p:par>
                          <p:cTn id="54" fill="hold" nodeType="afterGroup">
                            <p:stCondLst>
                              <p:cond delay="2000"/>
                            </p:stCondLst>
                            <p:childTnLst>
                              <p:par>
                                <p:cTn id="55" presetID="53" presetClass="entr" presetSubtype="16" fill="hold" grpId="0" nodeType="after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 calcmode="lin" valueType="num">
                                      <p:cBhvr>
                                        <p:cTn id="57"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58" dur="1000" fill="hold"/>
                                        <p:tgtEl>
                                          <p:spTgt spid="3">
                                            <p:txEl>
                                              <p:pRg st="8" end="8"/>
                                            </p:txEl>
                                          </p:spTgt>
                                        </p:tgtEl>
                                        <p:attrNameLst>
                                          <p:attrName>ppt_h</p:attrName>
                                        </p:attrNameLst>
                                      </p:cBhvr>
                                      <p:tavLst>
                                        <p:tav tm="0">
                                          <p:val>
                                            <p:fltVal val="0"/>
                                          </p:val>
                                        </p:tav>
                                        <p:tav tm="100000">
                                          <p:val>
                                            <p:strVal val="#ppt_h"/>
                                          </p:val>
                                        </p:tav>
                                      </p:tavLst>
                                    </p:anim>
                                    <p:animEffect transition="in" filter="fade">
                                      <p:cBhvr>
                                        <p:cTn id="59"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0" fill="hold" display="0">
                  <p:stCondLst>
                    <p:cond delay="indefinite"/>
                  </p:stCondLst>
                  <p:endCondLst>
                    <p:cond evt="onStopAudio" delay="0">
                      <p:tgtEl>
                        <p:sldTgt/>
                      </p:tgtEl>
                    </p:cond>
                  </p:endCondLst>
                </p:cTn>
                <p:tgtEl>
                  <p:spTgt spid="2"/>
                </p:tgtEl>
              </p:cMediaNode>
            </p:audio>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914400"/>
          </a:xfrm>
        </p:spPr>
        <p:txBody>
          <a:bodyPr rtlCol="0">
            <a:normAutofit fontScale="90000"/>
          </a:bodyPr>
          <a:lstStyle/>
          <a:p>
            <a:pPr fontAlgn="auto">
              <a:spcAft>
                <a:spcPts val="0"/>
              </a:spcAft>
              <a:defRPr/>
            </a:pPr>
            <a:r>
              <a:rPr lang="en-US" dirty="0" smtClean="0">
                <a:solidFill>
                  <a:schemeClr val="tx1">
                    <a:lumMod val="85000"/>
                    <a:lumOff val="15000"/>
                  </a:schemeClr>
                </a:solidFill>
              </a:rPr>
              <a:t>Signature Requirements</a:t>
            </a:r>
            <a:endParaRPr lang="en-US" dirty="0">
              <a:solidFill>
                <a:schemeClr val="tx1">
                  <a:lumMod val="85000"/>
                  <a:lumOff val="15000"/>
                </a:schemeClr>
              </a:solidFill>
            </a:endParaRPr>
          </a:p>
        </p:txBody>
      </p:sp>
      <p:sp>
        <p:nvSpPr>
          <p:cNvPr id="10243" name="Content Placeholder 2"/>
          <p:cNvSpPr>
            <a:spLocks noGrp="1"/>
          </p:cNvSpPr>
          <p:nvPr>
            <p:ph idx="1"/>
          </p:nvPr>
        </p:nvSpPr>
        <p:spPr>
          <a:xfrm>
            <a:off x="762000" y="1447800"/>
            <a:ext cx="7543800" cy="4676774"/>
          </a:xfrm>
        </p:spPr>
        <p:txBody>
          <a:bodyPr anchor="t"/>
          <a:lstStyle/>
          <a:p>
            <a:r>
              <a:rPr lang="en-US" dirty="0" smtClean="0"/>
              <a:t>All Township offices require a minimum of 25 valid signatures.</a:t>
            </a:r>
          </a:p>
          <a:p>
            <a:r>
              <a:rPr lang="en-US" dirty="0" smtClean="0"/>
              <a:t>All non-city (“local school district”) board of education offices require a minimum of 25 valid signatures.</a:t>
            </a:r>
          </a:p>
          <a:p>
            <a:r>
              <a:rPr lang="en-US" dirty="0" smtClean="0"/>
              <a:t>All other offices: check with the BOE’s 2017 Candidate Requirements Calendar on the website or call the Candidate &amp; Ballot Services Department at (513) 887-3700.</a:t>
            </a:r>
          </a:p>
          <a:p>
            <a:r>
              <a:rPr lang="en-US" dirty="0" smtClean="0"/>
              <a:t>May not submit more than three times the minimum (except in Hamilton, Oxford and Trenton where it is twice the minimum.)</a:t>
            </a:r>
          </a:p>
          <a:p>
            <a:endParaRPr lang="en-US" dirty="0" smtClean="0"/>
          </a:p>
        </p:txBody>
      </p:sp>
      <p:pic>
        <p:nvPicPr>
          <p:cNvPr id="9218"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391400" y="5514974"/>
            <a:ext cx="609600" cy="609600"/>
          </a:xfrm>
          <a:prstGeom prst="rect">
            <a:avLst/>
          </a:prstGeom>
        </p:spPr>
      </p:pic>
    </p:spTree>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311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838200"/>
          </a:xfrm>
        </p:spPr>
        <p:txBody>
          <a:bodyPr/>
          <a:lstStyle/>
          <a:p>
            <a:r>
              <a:rPr lang="en-US" dirty="0" smtClean="0"/>
              <a:t>Filing Fee</a:t>
            </a:r>
            <a:endParaRPr lang="en-US" dirty="0"/>
          </a:p>
        </p:txBody>
      </p:sp>
      <p:sp>
        <p:nvSpPr>
          <p:cNvPr id="3" name="Content Placeholder 2"/>
          <p:cNvSpPr>
            <a:spLocks noGrp="1"/>
          </p:cNvSpPr>
          <p:nvPr>
            <p:ph idx="1"/>
          </p:nvPr>
        </p:nvSpPr>
        <p:spPr>
          <a:xfrm>
            <a:off x="762000" y="1066800"/>
            <a:ext cx="7543800" cy="4800600"/>
          </a:xfrm>
        </p:spPr>
        <p:txBody>
          <a:bodyPr anchor="t"/>
          <a:lstStyle/>
          <a:p>
            <a:r>
              <a:rPr lang="en-US" dirty="0" smtClean="0"/>
              <a:t>City Offices: $45.00</a:t>
            </a:r>
          </a:p>
          <a:p>
            <a:r>
              <a:rPr lang="en-US" dirty="0" smtClean="0"/>
              <a:t>Village Offices: $30.00</a:t>
            </a:r>
          </a:p>
          <a:p>
            <a:r>
              <a:rPr lang="en-US" dirty="0" smtClean="0"/>
              <a:t>Township Offices: $30.00</a:t>
            </a:r>
          </a:p>
          <a:p>
            <a:r>
              <a:rPr lang="en-US" dirty="0" smtClean="0"/>
              <a:t>School Board: $30.00</a:t>
            </a:r>
          </a:p>
          <a:p>
            <a:r>
              <a:rPr lang="en-US" dirty="0" smtClean="0"/>
              <a:t>Pay in either exact change or check payable to the Board of Elections when you file.</a:t>
            </a:r>
            <a:endParaRPr lang="en-US" dirty="0"/>
          </a:p>
        </p:txBody>
      </p:sp>
      <p:pic>
        <p:nvPicPr>
          <p:cNvPr id="10242"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67600" y="5514974"/>
            <a:ext cx="609600" cy="609600"/>
          </a:xfrm>
          <a:prstGeom prst="rect">
            <a:avLst/>
          </a:prstGeom>
        </p:spPr>
      </p:pic>
    </p:spTree>
    <p:extLst>
      <p:ext uri="{BB962C8B-B14F-4D97-AF65-F5344CB8AC3E}">
        <p14:creationId xmlns:p14="http://schemas.microsoft.com/office/powerpoint/2010/main" val="534604257"/>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30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10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838200"/>
          </a:xfrm>
        </p:spPr>
        <p:txBody>
          <a:bodyPr/>
          <a:lstStyle/>
          <a:p>
            <a:r>
              <a:rPr lang="en-US" dirty="0" smtClean="0"/>
              <a:t>Filing Deadlines</a:t>
            </a:r>
            <a:endParaRPr lang="en-US" dirty="0"/>
          </a:p>
        </p:txBody>
      </p:sp>
      <p:sp>
        <p:nvSpPr>
          <p:cNvPr id="3" name="Content Placeholder 2"/>
          <p:cNvSpPr>
            <a:spLocks noGrp="1"/>
          </p:cNvSpPr>
          <p:nvPr>
            <p:ph idx="1"/>
          </p:nvPr>
        </p:nvSpPr>
        <p:spPr>
          <a:xfrm>
            <a:off x="762000" y="1066800"/>
            <a:ext cx="7543800" cy="5057774"/>
          </a:xfrm>
        </p:spPr>
        <p:txBody>
          <a:bodyPr anchor="t"/>
          <a:lstStyle/>
          <a:p>
            <a:pPr marL="0" indent="0">
              <a:buNone/>
            </a:pPr>
            <a:endParaRPr lang="en-US" b="1" dirty="0" smtClean="0"/>
          </a:p>
          <a:p>
            <a:pPr marL="0" indent="0">
              <a:buNone/>
            </a:pPr>
            <a:r>
              <a:rPr lang="en-US" b="1" dirty="0" smtClean="0"/>
              <a:t>All races except for Mayor or City Council in Hamilton and Middletown:</a:t>
            </a:r>
            <a:endParaRPr lang="en-US" b="1" dirty="0"/>
          </a:p>
          <a:p>
            <a:pPr>
              <a:buFont typeface="Wingdings" pitchFamily="2" charset="2"/>
              <a:buChar char="q"/>
            </a:pPr>
            <a:r>
              <a:rPr lang="en-US" dirty="0" smtClean="0"/>
              <a:t>August 9, 2017</a:t>
            </a:r>
          </a:p>
          <a:p>
            <a:pPr marL="0" indent="0">
              <a:buNone/>
            </a:pPr>
            <a:endParaRPr lang="en-US" dirty="0"/>
          </a:p>
          <a:p>
            <a:pPr marL="0" indent="0">
              <a:buNone/>
            </a:pPr>
            <a:r>
              <a:rPr lang="en-US" b="1" dirty="0" smtClean="0"/>
              <a:t>Hamilton Mayor &amp; City Council and Middletown City Council:</a:t>
            </a:r>
          </a:p>
          <a:p>
            <a:pPr>
              <a:buFont typeface="Wingdings" pitchFamily="2" charset="2"/>
              <a:buChar char="q"/>
            </a:pPr>
            <a:r>
              <a:rPr lang="en-US" dirty="0"/>
              <a:t>August </a:t>
            </a:r>
            <a:r>
              <a:rPr lang="en-US" dirty="0" smtClean="0"/>
              <a:t>24, 2017</a:t>
            </a:r>
          </a:p>
          <a:p>
            <a:pPr marL="0" indent="0">
              <a:spcBef>
                <a:spcPts val="1200"/>
              </a:spcBef>
              <a:spcAft>
                <a:spcPts val="1200"/>
              </a:spcAft>
              <a:buNone/>
            </a:pPr>
            <a:r>
              <a:rPr lang="en-US" dirty="0" smtClean="0"/>
              <a:t>Regardless of the office, the deadline is </a:t>
            </a:r>
            <a:r>
              <a:rPr lang="en-US" b="1" u="sng" dirty="0" smtClean="0"/>
              <a:t>4:00 p.m.</a:t>
            </a:r>
            <a:endParaRPr lang="en-US" dirty="0" smtClean="0"/>
          </a:p>
        </p:txBody>
      </p:sp>
      <p:pic>
        <p:nvPicPr>
          <p:cNvPr id="10242" name="Picture 2" descr="http://www.butlercountyelections.org/_assets_/images/log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200" y="6124574"/>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4"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743825" y="5514974"/>
            <a:ext cx="609600" cy="609600"/>
          </a:xfrm>
          <a:prstGeom prst="rect">
            <a:avLst/>
          </a:prstGeom>
        </p:spPr>
      </p:pic>
    </p:spTree>
    <p:extLst>
      <p:ext uri="{BB962C8B-B14F-4D97-AF65-F5344CB8AC3E}">
        <p14:creationId xmlns:p14="http://schemas.microsoft.com/office/powerpoint/2010/main" val="294838663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99" fill="hold"/>
                                        <p:tgtEl>
                                          <p:spTgt spid="4"/>
                                        </p:tgtEl>
                                      </p:cBhvr>
                                    </p:cmd>
                                  </p:childTnLst>
                                </p:cTn>
                              </p:par>
                              <p:par>
                                <p:cTn id="7" presetID="10" presetClass="entr" presetSubtype="0" fill="hold" nodeType="withEffect">
                                  <p:stCondLst>
                                    <p:cond delay="1000"/>
                                  </p:stCondLst>
                                  <p:childTnLst>
                                    <p:set>
                                      <p:cBhvr>
                                        <p:cTn id="8" dur="1" fill="hold">
                                          <p:stCondLst>
                                            <p:cond delay="0"/>
                                          </p:stCondLst>
                                        </p:cTn>
                                        <p:tgtEl>
                                          <p:spTgt spid="3">
                                            <p:txEl>
                                              <p:pRg st="1" end="1"/>
                                            </p:txEl>
                                          </p:spTgt>
                                        </p:tgtEl>
                                        <p:attrNameLst>
                                          <p:attrName>style.visibility</p:attrName>
                                        </p:attrNameLst>
                                      </p:cBhvr>
                                      <p:to>
                                        <p:strVal val="visible"/>
                                      </p:to>
                                    </p:set>
                                    <p:animEffect transition="in" filter="fade">
                                      <p:cBhvr>
                                        <p:cTn id="9" dur="750"/>
                                        <p:tgtEl>
                                          <p:spTgt spid="3">
                                            <p:txEl>
                                              <p:pRg st="1" end="1"/>
                                            </p:txEl>
                                          </p:spTgt>
                                        </p:tgtEl>
                                      </p:cBhvr>
                                    </p:animEffect>
                                  </p:childTnLst>
                                </p:cTn>
                              </p:par>
                            </p:childTnLst>
                          </p:cTn>
                        </p:par>
                        <p:par>
                          <p:cTn id="10" fill="hold">
                            <p:stCondLst>
                              <p:cond delay="37699"/>
                            </p:stCondLst>
                            <p:childTnLst>
                              <p:par>
                                <p:cTn id="11" presetID="10" presetClass="entr" presetSubtype="0" fill="hold" nodeType="after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1000"/>
                                        <p:tgtEl>
                                          <p:spTgt spid="3">
                                            <p:txEl>
                                              <p:pRg st="2" end="2"/>
                                            </p:txEl>
                                          </p:spTgt>
                                        </p:tgtEl>
                                      </p:cBhvr>
                                    </p:animEffect>
                                  </p:childTnLst>
                                </p:cTn>
                              </p:par>
                            </p:childTnLst>
                          </p:cTn>
                        </p:par>
                        <p:par>
                          <p:cTn id="14" fill="hold">
                            <p:stCondLst>
                              <p:cond delay="38699"/>
                            </p:stCondLst>
                            <p:childTnLst>
                              <p:par>
                                <p:cTn id="15" presetID="10" presetClass="entr" presetSubtype="0" fill="hold" nodeType="afterEffect">
                                  <p:stCondLst>
                                    <p:cond delay="100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childTnLst>
                                </p:cTn>
                              </p:par>
                            </p:childTnLst>
                          </p:cTn>
                        </p:par>
                        <p:par>
                          <p:cTn id="18" fill="hold">
                            <p:stCondLst>
                              <p:cond delay="40699"/>
                            </p:stCondLst>
                            <p:childTnLst>
                              <p:par>
                                <p:cTn id="19" presetID="10" presetClass="entr" presetSubtype="0" fill="hold" nodeType="after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animEffect transition="in" filter="fade">
                                      <p:cBhvr>
                                        <p:cTn id="21" dur="1000"/>
                                        <p:tgtEl>
                                          <p:spTgt spid="3">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 calcmode="lin" valueType="num">
                                      <p:cBhvr>
                                        <p:cTn id="26"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28"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9"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idx="1"/>
          </p:nvPr>
        </p:nvPicPr>
        <p:blipFill>
          <a:blip r:embed="rId5">
            <a:extLst>
              <a:ext uri="{28A0092B-C50C-407E-A947-70E740481C1C}">
                <a14:useLocalDpi xmlns:a14="http://schemas.microsoft.com/office/drawing/2010/main" val="0"/>
              </a:ext>
            </a:extLst>
          </a:blip>
          <a:stretch>
            <a:fillRect/>
          </a:stretch>
        </p:blipFill>
        <p:spPr>
          <a:xfrm>
            <a:off x="404812" y="963876"/>
            <a:ext cx="8565963" cy="4930248"/>
          </a:xfrm>
          <a:prstGeom prst="rect">
            <a:avLst/>
          </a:prstGeom>
          <a:noFill/>
          <a:ln w="31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1266" name="Picture 2" descr="http://www.butlercountyelections.org/_assets_/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 y="6124574"/>
            <a:ext cx="657225" cy="65722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914400" y="1828800"/>
            <a:ext cx="3733800" cy="381000"/>
          </a:xfrm>
          <a:prstGeom prst="rect">
            <a:avLst/>
          </a:prstGeom>
          <a:noFill/>
        </p:spPr>
        <p:txBody>
          <a:bodyPr wrap="square" rtlCol="0">
            <a:spAutoFit/>
          </a:bodyPr>
          <a:lstStyle/>
          <a:p>
            <a:r>
              <a:rPr lang="en-US" dirty="0" smtClean="0"/>
              <a:t>Brian R. Hester</a:t>
            </a:r>
            <a:endParaRPr lang="en-US" dirty="0"/>
          </a:p>
        </p:txBody>
      </p:sp>
      <p:sp>
        <p:nvSpPr>
          <p:cNvPr id="5" name="TextBox 4"/>
          <p:cNvSpPr txBox="1"/>
          <p:nvPr/>
        </p:nvSpPr>
        <p:spPr>
          <a:xfrm>
            <a:off x="4953000" y="2230704"/>
            <a:ext cx="3581400" cy="369332"/>
          </a:xfrm>
          <a:prstGeom prst="rect">
            <a:avLst/>
          </a:prstGeom>
          <a:noFill/>
        </p:spPr>
        <p:txBody>
          <a:bodyPr wrap="square" rtlCol="0">
            <a:spAutoFit/>
          </a:bodyPr>
          <a:lstStyle/>
          <a:p>
            <a:r>
              <a:rPr lang="en-US" dirty="0" smtClean="0"/>
              <a:t>1802 Princeton Road</a:t>
            </a:r>
            <a:endParaRPr lang="en-US" dirty="0"/>
          </a:p>
        </p:txBody>
      </p:sp>
      <p:sp>
        <p:nvSpPr>
          <p:cNvPr id="7" name="TextBox 6"/>
          <p:cNvSpPr txBox="1"/>
          <p:nvPr/>
        </p:nvSpPr>
        <p:spPr>
          <a:xfrm>
            <a:off x="728612" y="2590800"/>
            <a:ext cx="2695575" cy="369332"/>
          </a:xfrm>
          <a:prstGeom prst="rect">
            <a:avLst/>
          </a:prstGeom>
          <a:noFill/>
        </p:spPr>
        <p:txBody>
          <a:bodyPr wrap="square" rtlCol="0">
            <a:spAutoFit/>
          </a:bodyPr>
          <a:lstStyle/>
          <a:p>
            <a:r>
              <a:rPr lang="en-US" dirty="0" smtClean="0"/>
              <a:t>Hamilton</a:t>
            </a:r>
            <a:endParaRPr lang="en-US" dirty="0"/>
          </a:p>
        </p:txBody>
      </p:sp>
      <p:sp>
        <p:nvSpPr>
          <p:cNvPr id="8" name="TextBox 7"/>
          <p:cNvSpPr txBox="1"/>
          <p:nvPr/>
        </p:nvSpPr>
        <p:spPr>
          <a:xfrm>
            <a:off x="4114800" y="2590800"/>
            <a:ext cx="1371600" cy="369332"/>
          </a:xfrm>
          <a:prstGeom prst="rect">
            <a:avLst/>
          </a:prstGeom>
          <a:noFill/>
        </p:spPr>
        <p:txBody>
          <a:bodyPr wrap="square" rtlCol="0">
            <a:spAutoFit/>
          </a:bodyPr>
          <a:lstStyle/>
          <a:p>
            <a:r>
              <a:rPr lang="en-US" dirty="0" smtClean="0"/>
              <a:t>45011</a:t>
            </a:r>
            <a:endParaRPr lang="en-US" dirty="0"/>
          </a:p>
        </p:txBody>
      </p:sp>
      <p:sp>
        <p:nvSpPr>
          <p:cNvPr id="2" name="TextBox 1"/>
          <p:cNvSpPr txBox="1"/>
          <p:nvPr/>
        </p:nvSpPr>
        <p:spPr>
          <a:xfrm>
            <a:off x="6096000" y="3186545"/>
            <a:ext cx="2514600" cy="369332"/>
          </a:xfrm>
          <a:prstGeom prst="rect">
            <a:avLst/>
          </a:prstGeom>
          <a:noFill/>
        </p:spPr>
        <p:txBody>
          <a:bodyPr wrap="square" rtlCol="0">
            <a:spAutoFit/>
          </a:bodyPr>
          <a:lstStyle/>
          <a:p>
            <a:r>
              <a:rPr lang="en-US" dirty="0" smtClean="0"/>
              <a:t>Township Trustee</a:t>
            </a:r>
            <a:endParaRPr lang="en-US" dirty="0"/>
          </a:p>
        </p:txBody>
      </p:sp>
      <p:sp>
        <p:nvSpPr>
          <p:cNvPr id="4" name="TextBox 3"/>
          <p:cNvSpPr txBox="1"/>
          <p:nvPr/>
        </p:nvSpPr>
        <p:spPr>
          <a:xfrm>
            <a:off x="2102327" y="3429000"/>
            <a:ext cx="1037463" cy="369332"/>
          </a:xfrm>
          <a:prstGeom prst="rect">
            <a:avLst/>
          </a:prstGeom>
          <a:noFill/>
        </p:spPr>
        <p:txBody>
          <a:bodyPr wrap="none" rtlCol="0">
            <a:spAutoFit/>
          </a:bodyPr>
          <a:lstStyle/>
          <a:p>
            <a:r>
              <a:rPr lang="en-US" dirty="0" smtClean="0"/>
              <a:t>Fairfield </a:t>
            </a:r>
            <a:endParaRPr lang="en-US" dirty="0"/>
          </a:p>
        </p:txBody>
      </p:sp>
      <p:sp>
        <p:nvSpPr>
          <p:cNvPr id="9" name="TextBox 8"/>
          <p:cNvSpPr txBox="1"/>
          <p:nvPr/>
        </p:nvSpPr>
        <p:spPr>
          <a:xfrm>
            <a:off x="7467600" y="3429000"/>
            <a:ext cx="304800" cy="369332"/>
          </a:xfrm>
          <a:prstGeom prst="rect">
            <a:avLst/>
          </a:prstGeom>
          <a:noFill/>
        </p:spPr>
        <p:txBody>
          <a:bodyPr wrap="square" rtlCol="0">
            <a:spAutoFit/>
          </a:bodyPr>
          <a:lstStyle/>
          <a:p>
            <a:r>
              <a:rPr lang="en-US" dirty="0" smtClean="0"/>
              <a:t>x</a:t>
            </a:r>
            <a:endParaRPr lang="en-US" dirty="0"/>
          </a:p>
        </p:txBody>
      </p:sp>
      <p:sp>
        <p:nvSpPr>
          <p:cNvPr id="10" name="TextBox 9"/>
          <p:cNvSpPr txBox="1"/>
          <p:nvPr/>
        </p:nvSpPr>
        <p:spPr>
          <a:xfrm>
            <a:off x="5334000" y="3717698"/>
            <a:ext cx="2667000" cy="369332"/>
          </a:xfrm>
          <a:prstGeom prst="rect">
            <a:avLst/>
          </a:prstGeom>
          <a:noFill/>
        </p:spPr>
        <p:txBody>
          <a:bodyPr wrap="square" rtlCol="0">
            <a:spAutoFit/>
          </a:bodyPr>
          <a:lstStyle/>
          <a:p>
            <a:r>
              <a:rPr lang="en-US" dirty="0" smtClean="0"/>
              <a:t>Butler</a:t>
            </a:r>
            <a:endParaRPr lang="en-US" dirty="0"/>
          </a:p>
        </p:txBody>
      </p:sp>
      <p:sp>
        <p:nvSpPr>
          <p:cNvPr id="11" name="TextBox 10"/>
          <p:cNvSpPr txBox="1"/>
          <p:nvPr/>
        </p:nvSpPr>
        <p:spPr>
          <a:xfrm>
            <a:off x="3752273" y="4179516"/>
            <a:ext cx="914400" cy="369332"/>
          </a:xfrm>
          <a:prstGeom prst="rect">
            <a:avLst/>
          </a:prstGeom>
          <a:noFill/>
        </p:spPr>
        <p:txBody>
          <a:bodyPr wrap="square" rtlCol="0">
            <a:spAutoFit/>
          </a:bodyPr>
          <a:lstStyle/>
          <a:p>
            <a:r>
              <a:rPr lang="en-US" dirty="0" smtClean="0"/>
              <a:t>7th</a:t>
            </a:r>
            <a:endParaRPr lang="en-US" dirty="0"/>
          </a:p>
        </p:txBody>
      </p:sp>
      <p:sp>
        <p:nvSpPr>
          <p:cNvPr id="12" name="TextBox 11"/>
          <p:cNvSpPr txBox="1"/>
          <p:nvPr/>
        </p:nvSpPr>
        <p:spPr>
          <a:xfrm>
            <a:off x="5334000" y="4179516"/>
            <a:ext cx="1676400" cy="369332"/>
          </a:xfrm>
          <a:prstGeom prst="rect">
            <a:avLst/>
          </a:prstGeom>
          <a:noFill/>
        </p:spPr>
        <p:txBody>
          <a:bodyPr wrap="square" rtlCol="0">
            <a:spAutoFit/>
          </a:bodyPr>
          <a:lstStyle/>
          <a:p>
            <a:r>
              <a:rPr lang="en-US" dirty="0" smtClean="0"/>
              <a:t>November</a:t>
            </a:r>
            <a:endParaRPr lang="en-US" dirty="0"/>
          </a:p>
        </p:txBody>
      </p:sp>
      <p:sp>
        <p:nvSpPr>
          <p:cNvPr id="13" name="TextBox 12"/>
          <p:cNvSpPr txBox="1"/>
          <p:nvPr/>
        </p:nvSpPr>
        <p:spPr>
          <a:xfrm>
            <a:off x="7315200" y="4179516"/>
            <a:ext cx="838200" cy="369332"/>
          </a:xfrm>
          <a:prstGeom prst="rect">
            <a:avLst/>
          </a:prstGeom>
          <a:noFill/>
        </p:spPr>
        <p:txBody>
          <a:bodyPr wrap="square" rtlCol="0">
            <a:spAutoFit/>
          </a:bodyPr>
          <a:lstStyle/>
          <a:p>
            <a:r>
              <a:rPr lang="en-US" dirty="0" smtClean="0"/>
              <a:t>2017</a:t>
            </a:r>
            <a:endParaRPr lang="en-US" dirty="0"/>
          </a:p>
        </p:txBody>
      </p:sp>
      <p:sp>
        <p:nvSpPr>
          <p:cNvPr id="14" name="TextBox 13"/>
          <p:cNvSpPr txBox="1"/>
          <p:nvPr/>
        </p:nvSpPr>
        <p:spPr>
          <a:xfrm>
            <a:off x="1371600" y="4876800"/>
            <a:ext cx="533400" cy="307777"/>
          </a:xfrm>
          <a:prstGeom prst="rect">
            <a:avLst/>
          </a:prstGeom>
          <a:noFill/>
        </p:spPr>
        <p:txBody>
          <a:bodyPr wrap="square" rtlCol="0">
            <a:spAutoFit/>
          </a:bodyPr>
          <a:lstStyle/>
          <a:p>
            <a:r>
              <a:rPr lang="en-US" sz="1400" dirty="0" smtClean="0"/>
              <a:t>15th</a:t>
            </a:r>
            <a:endParaRPr lang="en-US" sz="1400" dirty="0"/>
          </a:p>
        </p:txBody>
      </p:sp>
      <p:sp>
        <p:nvSpPr>
          <p:cNvPr id="15" name="TextBox 14"/>
          <p:cNvSpPr txBox="1"/>
          <p:nvPr/>
        </p:nvSpPr>
        <p:spPr>
          <a:xfrm>
            <a:off x="2621058" y="4876800"/>
            <a:ext cx="1798542" cy="369332"/>
          </a:xfrm>
          <a:prstGeom prst="rect">
            <a:avLst/>
          </a:prstGeom>
          <a:noFill/>
        </p:spPr>
        <p:txBody>
          <a:bodyPr wrap="square" rtlCol="0">
            <a:spAutoFit/>
          </a:bodyPr>
          <a:lstStyle/>
          <a:p>
            <a:r>
              <a:rPr lang="en-US" dirty="0" smtClean="0"/>
              <a:t>March</a:t>
            </a:r>
            <a:endParaRPr lang="en-US" dirty="0"/>
          </a:p>
        </p:txBody>
      </p:sp>
      <p:sp>
        <p:nvSpPr>
          <p:cNvPr id="17" name="TextBox 16"/>
          <p:cNvSpPr txBox="1"/>
          <p:nvPr/>
        </p:nvSpPr>
        <p:spPr>
          <a:xfrm>
            <a:off x="4666673" y="4846022"/>
            <a:ext cx="1124527" cy="369332"/>
          </a:xfrm>
          <a:prstGeom prst="rect">
            <a:avLst/>
          </a:prstGeom>
          <a:noFill/>
        </p:spPr>
        <p:txBody>
          <a:bodyPr wrap="square" rtlCol="0">
            <a:spAutoFit/>
          </a:bodyPr>
          <a:lstStyle/>
          <a:p>
            <a:r>
              <a:rPr lang="en-US" dirty="0" smtClean="0"/>
              <a:t>2017</a:t>
            </a:r>
            <a:endParaRPr lang="en-US" dirty="0"/>
          </a:p>
        </p:txBody>
      </p:sp>
      <p:sp>
        <p:nvSpPr>
          <p:cNvPr id="16" name="TextBox 15"/>
          <p:cNvSpPr txBox="1"/>
          <p:nvPr/>
        </p:nvSpPr>
        <p:spPr>
          <a:xfrm>
            <a:off x="4495800" y="5345668"/>
            <a:ext cx="3657600" cy="369332"/>
          </a:xfrm>
          <a:prstGeom prst="rect">
            <a:avLst/>
          </a:prstGeom>
          <a:noFill/>
        </p:spPr>
        <p:txBody>
          <a:bodyPr wrap="square" rtlCol="0">
            <a:spAutoFit/>
          </a:bodyPr>
          <a:lstStyle/>
          <a:p>
            <a:pPr algn="ctr"/>
            <a:r>
              <a:rPr lang="en-US" dirty="0" smtClean="0">
                <a:latin typeface="Lucida Handwriting" pitchFamily="66" charset="0"/>
              </a:rPr>
              <a:t>Brian  R. Hester</a:t>
            </a:r>
            <a:endParaRPr lang="en-US" dirty="0">
              <a:latin typeface="Lucida Handwriting" pitchFamily="66" charset="0"/>
            </a:endParaRPr>
          </a:p>
        </p:txBody>
      </p:sp>
      <p:pic>
        <p:nvPicPr>
          <p:cNvPr id="1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53400" y="5695950"/>
            <a:ext cx="609600" cy="609600"/>
          </a:xfrm>
          <a:prstGeom prst="rect">
            <a:avLst/>
          </a:prstGeom>
        </p:spPr>
      </p:pic>
    </p:spTree>
    <p:extLst>
      <p:ext uri="{BB962C8B-B14F-4D97-AF65-F5344CB8AC3E}">
        <p14:creationId xmlns:p14="http://schemas.microsoft.com/office/powerpoint/2010/main" val="265851789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4659" fill="hold"/>
                                        <p:tgtEl>
                                          <p:spTgt spid="19"/>
                                        </p:tgtEl>
                                      </p:cBhvr>
                                    </p:cmd>
                                  </p:childTnLst>
                                </p:cTn>
                              </p:par>
                            </p:childTnLst>
                          </p:cTn>
                        </p:par>
                        <p:par>
                          <p:cTn id="7" fill="hold">
                            <p:stCondLst>
                              <p:cond delay="114659"/>
                            </p:stCondLst>
                            <p:childTnLst>
                              <p:par>
                                <p:cTn id="8" presetID="10" presetClass="entr" presetSubtype="0" fill="hold" grpId="0" nodeType="after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115159"/>
                            </p:stCondLst>
                            <p:childTnLst>
                              <p:par>
                                <p:cTn id="12" presetID="10" presetClass="entr" presetSubtype="0" fill="hold" grpId="0" nodeType="afterEffect">
                                  <p:stCondLst>
                                    <p:cond delay="100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500"/>
                                        <p:tgtEl>
                                          <p:spTgt spid="5"/>
                                        </p:tgtEl>
                                      </p:cBhvr>
                                    </p:animEffect>
                                  </p:childTnLst>
                                </p:cTn>
                              </p:par>
                            </p:childTnLst>
                          </p:cTn>
                        </p:par>
                        <p:par>
                          <p:cTn id="15" fill="hold">
                            <p:stCondLst>
                              <p:cond delay="116659"/>
                            </p:stCondLst>
                            <p:childTnLst>
                              <p:par>
                                <p:cTn id="16" presetID="10" presetClass="entr" presetSubtype="0" fill="hold" grpId="0" nodeType="afterEffect">
                                  <p:stCondLst>
                                    <p:cond delay="100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par>
                          <p:cTn id="19" fill="hold">
                            <p:stCondLst>
                              <p:cond delay="118159"/>
                            </p:stCondLst>
                            <p:childTnLst>
                              <p:par>
                                <p:cTn id="20" presetID="10" presetClass="entr" presetSubtype="0" fill="hold" grpId="0" nodeType="afterEffect">
                                  <p:stCondLst>
                                    <p:cond delay="100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par>
                          <p:cTn id="28" fill="hold">
                            <p:stCondLst>
                              <p:cond delay="500"/>
                            </p:stCondLst>
                            <p:childTnLst>
                              <p:par>
                                <p:cTn id="29" presetID="10" presetClass="entr" presetSubtype="0" fill="hold" grpId="0" nodeType="afterEffect">
                                  <p:stCondLst>
                                    <p:cond delay="100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25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fade">
                                      <p:cBhvr>
                                        <p:cTn id="44" dur="500"/>
                                        <p:tgtEl>
                                          <p:spTgt spid="11"/>
                                        </p:tgtEl>
                                      </p:cBhvr>
                                    </p:animEffect>
                                  </p:childTnLst>
                                </p:cTn>
                              </p:par>
                            </p:childTnLst>
                          </p:cTn>
                        </p:par>
                        <p:par>
                          <p:cTn id="45" fill="hold">
                            <p:stCondLst>
                              <p:cond delay="500"/>
                            </p:stCondLst>
                            <p:childTnLst>
                              <p:par>
                                <p:cTn id="46" presetID="10" presetClass="entr" presetSubtype="0" fill="hold" grpId="0" nodeType="afterEffect">
                                  <p:stCondLst>
                                    <p:cond delay="1000"/>
                                  </p:stCondLst>
                                  <p:childTnLst>
                                    <p:set>
                                      <p:cBhvr>
                                        <p:cTn id="47" dur="1" fill="hold">
                                          <p:stCondLst>
                                            <p:cond delay="0"/>
                                          </p:stCondLst>
                                        </p:cTn>
                                        <p:tgtEl>
                                          <p:spTgt spid="12"/>
                                        </p:tgtEl>
                                        <p:attrNameLst>
                                          <p:attrName>style.visibility</p:attrName>
                                        </p:attrNameLst>
                                      </p:cBhvr>
                                      <p:to>
                                        <p:strVal val="visible"/>
                                      </p:to>
                                    </p:set>
                                    <p:animEffect transition="in" filter="fade">
                                      <p:cBhvr>
                                        <p:cTn id="48" dur="500"/>
                                        <p:tgtEl>
                                          <p:spTgt spid="12"/>
                                        </p:tgtEl>
                                      </p:cBhvr>
                                    </p:animEffect>
                                  </p:childTnLst>
                                </p:cTn>
                              </p:par>
                            </p:childTnLst>
                          </p:cTn>
                        </p:par>
                        <p:par>
                          <p:cTn id="49" fill="hold">
                            <p:stCondLst>
                              <p:cond delay="2000"/>
                            </p:stCondLst>
                            <p:childTnLst>
                              <p:par>
                                <p:cTn id="50" presetID="10" presetClass="entr" presetSubtype="0" fill="hold" grpId="0" nodeType="after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500"/>
                                        <p:tgtEl>
                                          <p:spTgt spid="13"/>
                                        </p:tgtEl>
                                      </p:cBhvr>
                                    </p:animEffect>
                                  </p:childTnLst>
                                </p:cTn>
                              </p:par>
                            </p:childTnLst>
                          </p:cTn>
                        </p:par>
                        <p:par>
                          <p:cTn id="53" fill="hold">
                            <p:stCondLst>
                              <p:cond delay="2500"/>
                            </p:stCondLst>
                            <p:childTnLst>
                              <p:par>
                                <p:cTn id="54" presetID="10" presetClass="entr" presetSubtype="0" fill="hold" grpId="0" nodeType="afterEffect">
                                  <p:stCondLst>
                                    <p:cond delay="100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500"/>
                                        <p:tgtEl>
                                          <p:spTgt spid="14"/>
                                        </p:tgtEl>
                                      </p:cBhvr>
                                    </p:animEffect>
                                  </p:childTnLst>
                                </p:cTn>
                              </p:par>
                            </p:childTnLst>
                          </p:cTn>
                        </p:par>
                        <p:par>
                          <p:cTn id="57" fill="hold">
                            <p:stCondLst>
                              <p:cond delay="4000"/>
                            </p:stCondLst>
                            <p:childTnLst>
                              <p:par>
                                <p:cTn id="58" presetID="10" presetClass="entr" presetSubtype="0" fill="hold" grpId="0" nodeType="after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cTn>
                              </p:par>
                            </p:childTnLst>
                          </p:cTn>
                        </p:par>
                        <p:par>
                          <p:cTn id="61" fill="hold">
                            <p:stCondLst>
                              <p:cond delay="4500"/>
                            </p:stCondLst>
                            <p:childTnLst>
                              <p:par>
                                <p:cTn id="62" presetID="10" presetClass="entr" presetSubtype="0" fill="hold" grpId="0" nodeType="after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fade">
                                      <p:cBhvr>
                                        <p:cTn id="64" dur="500"/>
                                        <p:tgtEl>
                                          <p:spTgt spid="17"/>
                                        </p:tgtEl>
                                      </p:cBhvr>
                                    </p:animEffect>
                                  </p:childTnLst>
                                </p:cTn>
                              </p:par>
                            </p:childTnLst>
                          </p:cTn>
                        </p:par>
                        <p:par>
                          <p:cTn id="65" fill="hold">
                            <p:stCondLst>
                              <p:cond delay="5000"/>
                            </p:stCondLst>
                            <p:childTnLst>
                              <p:par>
                                <p:cTn id="66" presetID="10" presetClass="entr" presetSubtype="0" fill="hold" grpId="0" nodeType="afterEffect">
                                  <p:stCondLst>
                                    <p:cond delay="1000"/>
                                  </p:stCondLst>
                                  <p:childTnLst>
                                    <p:set>
                                      <p:cBhvr>
                                        <p:cTn id="67" dur="1" fill="hold">
                                          <p:stCondLst>
                                            <p:cond delay="0"/>
                                          </p:stCondLst>
                                        </p:cTn>
                                        <p:tgtEl>
                                          <p:spTgt spid="16"/>
                                        </p:tgtEl>
                                        <p:attrNameLst>
                                          <p:attrName>style.visibility</p:attrName>
                                        </p:attrNameLst>
                                      </p:cBhvr>
                                      <p:to>
                                        <p:strVal val="visible"/>
                                      </p:to>
                                    </p:set>
                                    <p:animEffect transition="in" filter="fade">
                                      <p:cBhvr>
                                        <p:cTn id="6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69" fill="hold" display="0">
                  <p:stCondLst>
                    <p:cond delay="indefinite"/>
                  </p:stCondLst>
                  <p:endCondLst>
                    <p:cond evt="onStopAudio" delay="0">
                      <p:tgtEl>
                        <p:sldTgt/>
                      </p:tgtEl>
                    </p:cond>
                  </p:endCondLst>
                </p:cTn>
                <p:tgtEl>
                  <p:spTgt spid="19"/>
                </p:tgtEl>
              </p:cMediaNode>
            </p:audio>
          </p:childTnLst>
        </p:cTn>
      </p:par>
    </p:tnLst>
    <p:bldLst>
      <p:bldP spid="3" grpId="0"/>
      <p:bldP spid="5" grpId="0"/>
      <p:bldP spid="7" grpId="0"/>
      <p:bldP spid="8" grpId="0"/>
      <p:bldP spid="2" grpId="0"/>
      <p:bldP spid="4" grpId="0"/>
      <p:bldP spid="9" grpId="0"/>
      <p:bldP spid="10" grpId="0"/>
      <p:bldP spid="11" grpId="0"/>
      <p:bldP spid="12" grpId="0"/>
      <p:bldP spid="13" grpId="0"/>
      <p:bldP spid="14" grpId="0"/>
      <p:bldP spid="15" grpId="0"/>
      <p:bldP spid="17"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81000"/>
            <a:ext cx="6781800" cy="914400"/>
          </a:xfrm>
        </p:spPr>
        <p:txBody>
          <a:bodyPr/>
          <a:lstStyle/>
          <a:p>
            <a:r>
              <a:rPr lang="en-US" dirty="0" smtClean="0"/>
              <a:t>Petition Committee</a:t>
            </a:r>
            <a:endParaRPr lang="en-US" dirty="0"/>
          </a:p>
        </p:txBody>
      </p:sp>
      <p:sp>
        <p:nvSpPr>
          <p:cNvPr id="3" name="Content Placeholder 2"/>
          <p:cNvSpPr>
            <a:spLocks noGrp="1"/>
          </p:cNvSpPr>
          <p:nvPr>
            <p:ph idx="1"/>
          </p:nvPr>
        </p:nvSpPr>
        <p:spPr>
          <a:xfrm>
            <a:off x="685800" y="3429000"/>
            <a:ext cx="7543800" cy="2410692"/>
          </a:xfrm>
        </p:spPr>
        <p:txBody>
          <a:bodyPr anchor="t"/>
          <a:lstStyle/>
          <a:p>
            <a:r>
              <a:rPr lang="en-US" sz="2000" dirty="0" smtClean="0"/>
              <a:t>Different from campaign finance committee, relates only to your current candidacy.</a:t>
            </a:r>
          </a:p>
          <a:p>
            <a:r>
              <a:rPr lang="en-US" sz="2000" dirty="0" smtClean="0"/>
              <a:t>Committee’s purpose is to notify the Board of Elections of the death of a candidate and, where permitted by law, name a replacement candidate before the election.</a:t>
            </a:r>
          </a:p>
          <a:p>
            <a:r>
              <a:rPr lang="en-US" sz="2000" dirty="0" smtClean="0"/>
              <a:t>Check with the local authority to see if it is required. In most areas, it is entirely optional and can be skipped.</a:t>
            </a:r>
            <a:endParaRPr lang="en-US" sz="2000"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9654" y="1161472"/>
            <a:ext cx="7501905" cy="2209800"/>
          </a:xfrm>
          <a:prstGeom prst="rect">
            <a:avLst/>
          </a:prstGeom>
          <a:ln w="3175">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pic>
      <p:pic>
        <p:nvPicPr>
          <p:cNvPr id="13314" name="Picture 2" descr="http://www.butlercountyelections.org/_assets_/images/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638" y="6164085"/>
            <a:ext cx="657225" cy="657226"/>
          </a:xfrm>
          <a:prstGeom prst="rect">
            <a:avLst/>
          </a:prstGeom>
          <a:noFill/>
          <a:extLst>
            <a:ext uri="{909E8E84-426E-40DD-AFC4-6F175D3DCCD1}">
              <a14:hiddenFill xmlns:a14="http://schemas.microsoft.com/office/drawing/2010/main">
                <a:solidFill>
                  <a:srgbClr val="FFFFFF"/>
                </a:solidFill>
              </a14:hiddenFill>
            </a:ext>
          </a:extLst>
        </p:spPr>
      </p:pic>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173518" y="6098821"/>
            <a:ext cx="609600" cy="609600"/>
          </a:xfrm>
          <a:prstGeom prst="rect">
            <a:avLst/>
          </a:prstGeom>
        </p:spPr>
      </p:pic>
    </p:spTree>
    <p:extLst>
      <p:ext uri="{BB962C8B-B14F-4D97-AF65-F5344CB8AC3E}">
        <p14:creationId xmlns:p14="http://schemas.microsoft.com/office/powerpoint/2010/main" val="850913691"/>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809"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NewsPrint">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NewsPrint">
      <a:majorFont>
        <a:latin typeface="Impact"/>
        <a:ea typeface=""/>
        <a:cs typeface=""/>
        <a:font script="Jpan" typeface="HGP創英角ｺﾞｼｯｸUB"/>
        <a:font script="Hang" typeface="HY견고딕"/>
        <a:font script="Hans" typeface="微软雅黑"/>
        <a:font script="Hant" typeface="微軟正黑體"/>
        <a:font script="Arab" typeface="Tahoma"/>
        <a:font script="Hebr" typeface="To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NewsPrint">
      <a:fillStyleLst>
        <a:solidFill>
          <a:schemeClr val="phClr"/>
        </a:solidFill>
        <a:gradFill rotWithShape="1">
          <a:gsLst>
            <a:gs pos="0">
              <a:schemeClr val="phClr">
                <a:tint val="37000"/>
                <a:hueMod val="100000"/>
                <a:satMod val="200000"/>
                <a:lumMod val="88000"/>
              </a:schemeClr>
            </a:gs>
            <a:gs pos="100000">
              <a:schemeClr val="phClr">
                <a:tint val="53000"/>
                <a:shade val="100000"/>
                <a:hueMod val="100000"/>
                <a:satMod val="350000"/>
                <a:lumMod val="79000"/>
              </a:schemeClr>
            </a:gs>
          </a:gsLst>
          <a:lin ang="5400000" scaled="1"/>
        </a:gradFill>
        <a:gradFill rotWithShape="1">
          <a:gsLst>
            <a:gs pos="0">
              <a:schemeClr val="phClr">
                <a:tint val="83000"/>
                <a:shade val="100000"/>
                <a:alpha val="100000"/>
                <a:hueMod val="100000"/>
                <a:satMod val="220000"/>
                <a:lumMod val="90000"/>
              </a:schemeClr>
            </a:gs>
            <a:gs pos="76000">
              <a:schemeClr val="phClr">
                <a:shade val="100000"/>
              </a:schemeClr>
            </a:gs>
            <a:gs pos="100000">
              <a:schemeClr val="phClr">
                <a:shade val="93000"/>
                <a:alpha val="100000"/>
                <a:satMod val="100000"/>
                <a:lumMod val="93000"/>
              </a:schemeClr>
            </a:gs>
          </a:gsLst>
          <a:path path="circle">
            <a:fillToRect l="15000" t="15000" r="100000" b="100000"/>
          </a:path>
        </a:gradFill>
      </a:fillStyleLst>
      <a:lnStyleLst>
        <a:ln w="15875" cap="flat" cmpd="sng" algn="ctr">
          <a:solidFill>
            <a:schemeClr val="phClr"/>
          </a:solidFill>
          <a:prstDash val="solid"/>
        </a:ln>
        <a:ln w="22225" cap="flat" cmpd="sng" algn="ctr">
          <a:solidFill>
            <a:schemeClr val="phClr"/>
          </a:solidFill>
          <a:prstDash val="solid"/>
        </a:ln>
        <a:ln w="34925" cap="flat" cmpd="sng" algn="ctr">
          <a:solidFill>
            <a:schemeClr val="phClr"/>
          </a:solidFill>
          <a:prstDash val="solid"/>
        </a:ln>
      </a:lnStyleLst>
      <a:effectStyleLst>
        <a:effectStyle>
          <a:effectLst>
            <a:outerShdw blurRad="50800" dist="12700" dir="5280000" rotWithShape="0">
              <a:srgbClr val="000000">
                <a:alpha val="40000"/>
              </a:srgbClr>
            </a:outerShdw>
          </a:effectLst>
        </a:effectStyle>
        <a:effectStyle>
          <a:effectLst>
            <a:outerShdw blurRad="38100" dist="38100" dir="5400000" rotWithShape="0">
              <a:srgbClr val="000000">
                <a:alpha val="35000"/>
              </a:srgbClr>
            </a:outerShdw>
          </a:effectLst>
        </a:effectStyle>
        <a:effectStyle>
          <a:effectLst>
            <a:outerShdw blurRad="38100" dist="38100" dir="5400000" rotWithShape="0">
              <a:srgbClr val="000000">
                <a:alpha val="35000"/>
              </a:srgbClr>
            </a:outerShdw>
          </a:effectLst>
          <a:scene3d>
            <a:camera prst="orthographicFront">
              <a:rot lat="0" lon="0" rev="0"/>
            </a:camera>
            <a:lightRig rig="brightRoom" dir="tl"/>
          </a:scene3d>
          <a:sp3d contourW="12700">
            <a:bevelT w="31750" h="12700"/>
            <a:contourClr>
              <a:schemeClr val="phClr"/>
            </a:contourClr>
          </a:sp3d>
        </a:effectStyle>
      </a:effectStyleLst>
      <a:bgFillStyleLst>
        <a:solidFill>
          <a:schemeClr val="phClr"/>
        </a:solidFill>
        <a:gradFill rotWithShape="1">
          <a:gsLst>
            <a:gs pos="0">
              <a:schemeClr val="phClr">
                <a:tint val="93000"/>
              </a:schemeClr>
            </a:gs>
            <a:gs pos="100000">
              <a:schemeClr val="phClr">
                <a:shade val="55000"/>
              </a:schemeClr>
            </a:gs>
          </a:gsLst>
          <a:lin ang="5400000" scaled="1"/>
        </a:gradFill>
        <a:blipFill rotWithShape="1">
          <a:blip xmlns:r="http://schemas.openxmlformats.org/officeDocument/2006/relationships" r:embed="rId1">
            <a:duotone>
              <a:schemeClr val="phClr">
                <a:shade val="20000"/>
                <a:satMod val="350000"/>
                <a:lumMod val="125000"/>
              </a:schemeClr>
              <a:schemeClr val="phClr">
                <a:tint val="90000"/>
                <a:satMod val="250000"/>
              </a:schemeClr>
            </a:duotone>
          </a:blip>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Newsprint</Template>
  <TotalTime>3673</TotalTime>
  <Words>2465</Words>
  <Application>Microsoft Office PowerPoint</Application>
  <PresentationFormat>On-screen Show (4:3)</PresentationFormat>
  <Paragraphs>1048</Paragraphs>
  <Slides>39</Slides>
  <Notes>36</Notes>
  <HiddenSlides>0</HiddenSlides>
  <MMClips>39</MMClips>
  <ScaleCrop>false</ScaleCrop>
  <HeadingPairs>
    <vt:vector size="4" baseType="variant">
      <vt:variant>
        <vt:lpstr>Theme</vt:lpstr>
      </vt:variant>
      <vt:variant>
        <vt:i4>1</vt:i4>
      </vt:variant>
      <vt:variant>
        <vt:lpstr>Slide Titles</vt:lpstr>
      </vt:variant>
      <vt:variant>
        <vt:i4>39</vt:i4>
      </vt:variant>
    </vt:vector>
  </HeadingPairs>
  <TitlesOfParts>
    <vt:vector size="40" baseType="lpstr">
      <vt:lpstr>NewsPrint</vt:lpstr>
      <vt:lpstr> 2017 Candidate Petition Training</vt:lpstr>
      <vt:lpstr>Disclaimer:</vt:lpstr>
      <vt:lpstr>What does a candidate need to know?</vt:lpstr>
      <vt:lpstr>Which petition form do I need?</vt:lpstr>
      <vt:lpstr>Signature Requirements</vt:lpstr>
      <vt:lpstr>Filing Fee</vt:lpstr>
      <vt:lpstr>Filing Deadlines</vt:lpstr>
      <vt:lpstr>PowerPoint Presentation</vt:lpstr>
      <vt:lpstr>Petition Committee</vt:lpstr>
      <vt:lpstr>Nominating Petition</vt:lpstr>
      <vt:lpstr>Overlapping races only</vt:lpstr>
      <vt:lpstr>Who can sign your petition?</vt:lpstr>
      <vt:lpstr>How should voters sign?</vt:lpstr>
      <vt:lpstr>After collecting signatures</vt:lpstr>
      <vt:lpstr>Easiest way to invalidate a part-petition</vt:lpstr>
      <vt:lpstr>Easiest way to avoid invalidation</vt:lpstr>
      <vt:lpstr>More “Do’s” and “Don’ts”</vt:lpstr>
      <vt:lpstr>Additional Reference &amp; Guidance:</vt:lpstr>
      <vt:lpstr>City of Hamilton &amp; Oxford candidates</vt:lpstr>
      <vt:lpstr>City of Hamilton Candidates Only</vt:lpstr>
      <vt:lpstr>Special Rules for City of Hamilton</vt:lpstr>
      <vt:lpstr>Special Rules for City of Hamilton</vt:lpstr>
      <vt:lpstr>Special Rules for City of Hamilton</vt:lpstr>
      <vt:lpstr>Pre-Checking Petitions before Filing</vt:lpstr>
      <vt:lpstr>Checking your petitions before filing</vt:lpstr>
      <vt:lpstr>And if something is wrong?</vt:lpstr>
      <vt:lpstr>Election Day! Canvassing the polls</vt:lpstr>
      <vt:lpstr>Campaigning at Polling Location</vt:lpstr>
      <vt:lpstr>Election Day Campaigning</vt:lpstr>
      <vt:lpstr>Campaign Finance 101</vt:lpstr>
      <vt:lpstr>Campaign Finance Ground Rules</vt:lpstr>
      <vt:lpstr>Campaign Finance Ground Rules</vt:lpstr>
      <vt:lpstr>Campaign Finance Ground Rules</vt:lpstr>
      <vt:lpstr>Campaign Finance Ground Rules</vt:lpstr>
      <vt:lpstr>Financial Disclosure </vt:lpstr>
      <vt:lpstr>Financial Disclosure</vt:lpstr>
      <vt:lpstr>Campaign Resources</vt:lpstr>
      <vt:lpstr>Helpful Campaign Info</vt:lpstr>
      <vt:lpstr> Any questions?</vt:lpstr>
    </vt:vector>
  </TitlesOfParts>
  <Company>Butler County Ohio</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2016 Candidate Petition Training</dc:title>
  <dc:creator>Brian R. Hester</dc:creator>
  <cp:lastModifiedBy>Brian R. Hester</cp:lastModifiedBy>
  <cp:revision>135</cp:revision>
  <cp:lastPrinted>2017-03-02T20:27:11Z</cp:lastPrinted>
  <dcterms:created xsi:type="dcterms:W3CDTF">2017-02-16T15:44:18Z</dcterms:created>
  <dcterms:modified xsi:type="dcterms:W3CDTF">2017-06-23T19:52:51Z</dcterms:modified>
</cp:coreProperties>
</file>